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3" r:id="rId1"/>
    <p:sldMasterId id="2147483684" r:id="rId2"/>
  </p:sldMasterIdLst>
  <p:notesMasterIdLst>
    <p:notesMasterId r:id="rId4"/>
  </p:notesMasterIdLst>
  <p:sldIdLst>
    <p:sldId id="256" r:id="rId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44bd44ad0e_2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87" name="Google Shape;587;g244bd44ad0e_2_27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BES Highlight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Developed time dependent CI methods for exact time evolution of intermediate scale systems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Explored systematic improvements to self-energy approximations, pushing accuracy of Green’s function based methods to higher interaction strengths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Find system can be driven to regimes where interactions are weak enough for equilibrium MBPT to work well but driving induced correlations give rise to incorrect dynamics from GKBA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Exploring  extension of self-energy improvement in the context of improving the propagation of NEGFs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body" idx="1"/>
          </p:nvPr>
        </p:nvSpPr>
        <p:spPr>
          <a:xfrm>
            <a:off x="467275" y="762998"/>
            <a:ext cx="8542555" cy="39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 type="title">
  <p:cSld name="TITL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p15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77" name="Google Shape;77;p15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78" name="Google Shape;78;p15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79" name="Google Shape;79;p15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80" name="Google Shape;80;p15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1" name="Google Shape;81;p15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2" name="Google Shape;82;p15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3" name="Google Shape;83;p15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84" name="Google Shape;84;p15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85" name="Google Shape;85;p15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86" name="Google Shape;86;p15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87" name="Google Shape;87;p15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5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89" name="Google Shape;89;p15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90" name="Google Shape;90;p15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91" name="Google Shape;91;p15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92" name="Google Shape;92;p15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93" name="Google Shape;93;p15"/>
          <p:cNvSpPr/>
          <p:nvPr/>
        </p:nvSpPr>
        <p:spPr>
          <a:xfrm>
            <a:off x="182877" y="137157"/>
            <a:ext cx="8778245" cy="48691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832485" y="1242614"/>
            <a:ext cx="7475220" cy="1557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Verdana"/>
              <a:buNone/>
              <a:defRPr sz="36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1282146" y="2902228"/>
            <a:ext cx="6575899" cy="1041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erdana"/>
              <a:buNone/>
              <a:defRPr sz="1400">
                <a:solidFill>
                  <a:srgbClr val="FFFFFF"/>
                </a:solidFill>
              </a:defRPr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1483997" y="2800350"/>
            <a:ext cx="6172202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7" name="Google Shape;97;p15" descr="Google Shape;5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2980" y="439877"/>
            <a:ext cx="4174232" cy="701423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>
            <a:spLocks noGrp="1"/>
          </p:cNvSpPr>
          <p:nvPr>
            <p:ph type="body" idx="2"/>
          </p:nvPr>
        </p:nvSpPr>
        <p:spPr>
          <a:xfrm>
            <a:off x="1282701" y="3943351"/>
            <a:ext cx="6575426" cy="1062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6369179" y="4682159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6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102" name="Google Shape;102;p16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04" name="Google Shape;104;p16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105" name="Google Shape;105;p16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6" name="Google Shape;106;p16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7" name="Google Shape;107;p16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8" name="Google Shape;108;p16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09" name="Google Shape;109;p16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10" name="Google Shape;110;p16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111" name="Google Shape;111;p16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112" name="Google Shape;112;p16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6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14" name="Google Shape;114;p16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15" name="Google Shape;115;p16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16" name="Google Shape;116;p16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17" name="Google Shape;117;p16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829818" y="880180"/>
            <a:ext cx="7475220" cy="219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500"/>
              <a:buFont typeface="Verdana"/>
              <a:buNone/>
              <a:defRPr sz="4500" b="1">
                <a:solidFill>
                  <a:srgbClr val="40404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body" idx="1"/>
          </p:nvPr>
        </p:nvSpPr>
        <p:spPr>
          <a:xfrm>
            <a:off x="1282445" y="3115890"/>
            <a:ext cx="6576824" cy="102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B4D28"/>
              </a:buClr>
              <a:buSzPts val="1400"/>
              <a:buFont typeface="Verdana"/>
              <a:buNone/>
              <a:defRPr sz="1400">
                <a:solidFill>
                  <a:srgbClr val="0B4D28"/>
                </a:solidFill>
              </a:defRPr>
            </a:lvl1pPr>
            <a:lvl2pPr marL="914400" lvl="1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B4D28"/>
              </a:buClr>
              <a:buSzPts val="1400"/>
              <a:buFont typeface="Verdana"/>
              <a:buNone/>
              <a:defRPr sz="1400">
                <a:solidFill>
                  <a:srgbClr val="0B4D28"/>
                </a:solidFill>
              </a:defRPr>
            </a:lvl2pPr>
            <a:lvl3pPr marL="1371600" lvl="2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B4D28"/>
              </a:buClr>
              <a:buSzPts val="1400"/>
              <a:buFont typeface="Verdana"/>
              <a:buNone/>
              <a:defRPr sz="1400">
                <a:solidFill>
                  <a:srgbClr val="0B4D28"/>
                </a:solidFill>
              </a:defRPr>
            </a:lvl3pPr>
            <a:lvl4pPr marL="1828800" lvl="3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B4D28"/>
              </a:buClr>
              <a:buSzPts val="1400"/>
              <a:buFont typeface="Verdana"/>
              <a:buNone/>
              <a:defRPr sz="1400">
                <a:solidFill>
                  <a:srgbClr val="0B4D28"/>
                </a:solidFill>
              </a:defRPr>
            </a:lvl4pPr>
            <a:lvl5pPr marL="2286000" lvl="4" indent="-228600" algn="ctr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0B4D28"/>
              </a:buClr>
              <a:buSzPts val="1400"/>
              <a:buFont typeface="Verdana"/>
              <a:buNone/>
              <a:defRPr sz="1400">
                <a:solidFill>
                  <a:srgbClr val="0B4D28"/>
                </a:solidFill>
              </a:defRPr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cxnSp>
        <p:nvCxnSpPr>
          <p:cNvPr id="120" name="Google Shape;120;p16"/>
          <p:cNvCxnSpPr/>
          <p:nvPr/>
        </p:nvCxnSpPr>
        <p:spPr>
          <a:xfrm>
            <a:off x="1485902" y="3015306"/>
            <a:ext cx="6172202" cy="1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1" name="Google Shape;121;p16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No Footer">
  <p:cSld name="Title and Content - No Foot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7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124" name="Google Shape;124;p17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25" name="Google Shape;125;p17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26" name="Google Shape;126;p17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127" name="Google Shape;127;p17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8" name="Google Shape;128;p17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29" name="Google Shape;129;p17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0" name="Google Shape;130;p17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31" name="Google Shape;131;p17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32" name="Google Shape;132;p17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133" name="Google Shape;133;p17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134" name="Google Shape;134;p17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7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36" name="Google Shape;136;p17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37" name="Google Shape;137;p17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38" name="Google Shape;138;p17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39" name="Google Shape;139;p17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140" name="Google Shape;140;p17"/>
          <p:cNvSpPr/>
          <p:nvPr/>
        </p:nvSpPr>
        <p:spPr>
          <a:xfrm>
            <a:off x="0" y="4595885"/>
            <a:ext cx="9144000" cy="547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17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7"/>
          <p:cNvSpPr txBox="1">
            <a:spLocks noGrp="1"/>
          </p:cNvSpPr>
          <p:nvPr>
            <p:ph type="body" idx="1"/>
          </p:nvPr>
        </p:nvSpPr>
        <p:spPr>
          <a:xfrm>
            <a:off x="467275" y="762998"/>
            <a:ext cx="8542555" cy="4201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17"/>
          <p:cNvSpPr txBox="1">
            <a:spLocks noGrp="1"/>
          </p:cNvSpPr>
          <p:nvPr>
            <p:ph type="sldNum" idx="12"/>
          </p:nvPr>
        </p:nvSpPr>
        <p:spPr>
          <a:xfrm>
            <a:off x="8825807" y="4966059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- Small Header No Footer">
  <p:cSld name="Title and Content - Small Header No Footer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8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146" name="Google Shape;146;p18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47" name="Google Shape;147;p18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48" name="Google Shape;148;p18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149" name="Google Shape;149;p18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54" name="Google Shape;154;p18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155" name="Google Shape;155;p18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156" name="Google Shape;156;p18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18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58" name="Google Shape;158;p18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59" name="Google Shape;159;p18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60" name="Google Shape;160;p18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61" name="Google Shape;161;p18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162" name="Google Shape;162;p18"/>
          <p:cNvSpPr/>
          <p:nvPr/>
        </p:nvSpPr>
        <p:spPr>
          <a:xfrm>
            <a:off x="0" y="4595885"/>
            <a:ext cx="9144000" cy="5476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43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4" name="Google Shape;164;p18"/>
          <p:cNvGrpSpPr/>
          <p:nvPr/>
        </p:nvGrpSpPr>
        <p:grpSpPr>
          <a:xfrm>
            <a:off x="-6" y="5770"/>
            <a:ext cx="9144014" cy="5143557"/>
            <a:chOff x="-4" y="-2"/>
            <a:chExt cx="12192016" cy="6858073"/>
          </a:xfrm>
        </p:grpSpPr>
        <p:sp>
          <p:nvSpPr>
            <p:cNvPr id="165" name="Google Shape;165;p18"/>
            <p:cNvSpPr/>
            <p:nvPr/>
          </p:nvSpPr>
          <p:spPr>
            <a:xfrm rot="10800000">
              <a:off x="11568970" y="5961044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66" name="Google Shape;166;p18"/>
            <p:cNvSpPr/>
            <p:nvPr/>
          </p:nvSpPr>
          <p:spPr>
            <a:xfrm rot="10800000">
              <a:off x="3766927" y="5768460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67" name="Google Shape;167;p18"/>
            <p:cNvGrpSpPr/>
            <p:nvPr/>
          </p:nvGrpSpPr>
          <p:grpSpPr>
            <a:xfrm>
              <a:off x="-4" y="-2"/>
              <a:ext cx="12192016" cy="6665488"/>
              <a:chOff x="-2" y="-1"/>
              <a:chExt cx="12192014" cy="6665487"/>
            </a:xfrm>
          </p:grpSpPr>
          <p:sp>
            <p:nvSpPr>
              <p:cNvPr id="168" name="Google Shape;168;p18"/>
              <p:cNvSpPr/>
              <p:nvPr/>
            </p:nvSpPr>
            <p:spPr>
              <a:xfrm rot="10800000" flipH="1">
                <a:off x="4389961" y="6088305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 flipH="1">
                <a:off x="11568973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 flipH="1">
                <a:off x="1" y="894825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-2" y="1779393"/>
                <a:ext cx="12192011" cy="44463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-2" y="590264"/>
                <a:ext cx="12192014" cy="551074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</p:grpSp>
      </p:grpSp>
      <p:cxnSp>
        <p:nvCxnSpPr>
          <p:cNvPr id="173" name="Google Shape;173;p18"/>
          <p:cNvCxnSpPr/>
          <p:nvPr/>
        </p:nvCxnSpPr>
        <p:spPr>
          <a:xfrm rot="10800000">
            <a:off x="-1" y="445050"/>
            <a:ext cx="8835538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74" name="Google Shape;174;p18"/>
          <p:cNvCxnSpPr/>
          <p:nvPr/>
        </p:nvCxnSpPr>
        <p:spPr>
          <a:xfrm rot="10800000" flipH="1">
            <a:off x="8840960" y="1794"/>
            <a:ext cx="306035" cy="440616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175" name="Google Shape;175;p18"/>
          <p:cNvSpPr txBox="1">
            <a:spLocks noGrp="1"/>
          </p:cNvSpPr>
          <p:nvPr>
            <p:ph type="body" idx="1"/>
          </p:nvPr>
        </p:nvSpPr>
        <p:spPr>
          <a:xfrm>
            <a:off x="467275" y="561971"/>
            <a:ext cx="8542555" cy="4402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ldNum" idx="12"/>
          </p:nvPr>
        </p:nvSpPr>
        <p:spPr>
          <a:xfrm>
            <a:off x="8825807" y="4966059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  <a:defRPr>
                <a:solidFill>
                  <a:srgbClr val="0F3F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0B4D28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19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179" name="Google Shape;179;p19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80" name="Google Shape;180;p19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181" name="Google Shape;181;p19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182" name="Google Shape;182;p19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3" name="Google Shape;183;p19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4" name="Google Shape;184;p19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5" name="Google Shape;185;p19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6" name="Google Shape;186;p19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187" name="Google Shape;187;p19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188" name="Google Shape;188;p19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189" name="Google Shape;189;p19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19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91" name="Google Shape;191;p19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92" name="Google Shape;192;p19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193" name="Google Shape;193;p19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194" name="Google Shape;194;p19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195" name="Google Shape;195;p19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19"/>
          <p:cNvSpPr txBox="1">
            <a:spLocks noGrp="1"/>
          </p:cNvSpPr>
          <p:nvPr>
            <p:ph type="body" idx="1"/>
          </p:nvPr>
        </p:nvSpPr>
        <p:spPr>
          <a:xfrm>
            <a:off x="322730" y="958102"/>
            <a:ext cx="4100682" cy="360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04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}"/>
              <a:defRPr sz="1200"/>
            </a:lvl1pPr>
            <a:lvl2pPr marL="914400" lvl="1" indent="-304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}"/>
              <a:defRPr sz="1200"/>
            </a:lvl2pPr>
            <a:lvl3pPr marL="1371600" lvl="2" indent="-304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}"/>
              <a:defRPr sz="1200"/>
            </a:lvl3pPr>
            <a:lvl4pPr marL="1828800" lvl="3" indent="-304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}"/>
              <a:defRPr sz="1200"/>
            </a:lvl4pPr>
            <a:lvl5pPr marL="2286000" lvl="4" indent="-3048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200"/>
              <a:buChar char="}"/>
              <a:defRPr sz="1200"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9" name="Google Shape;199;p20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200" name="Google Shape;200;p20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02" name="Google Shape;202;p20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203" name="Google Shape;203;p20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4" name="Google Shape;204;p20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5" name="Google Shape;205;p20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6" name="Google Shape;206;p20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08" name="Google Shape;208;p20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209" name="Google Shape;209;p20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210" name="Google Shape;210;p20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0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12" name="Google Shape;212;p20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13" name="Google Shape;213;p20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14" name="Google Shape;214;p20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15" name="Google Shape;215;p20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216" name="Google Shape;216;p20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0"/>
          <p:cNvSpPr txBox="1">
            <a:spLocks noGrp="1"/>
          </p:cNvSpPr>
          <p:nvPr>
            <p:ph type="body" idx="1"/>
          </p:nvPr>
        </p:nvSpPr>
        <p:spPr>
          <a:xfrm>
            <a:off x="341035" y="773718"/>
            <a:ext cx="4101087" cy="58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 b="1"/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 b="1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 b="1"/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 b="1"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  <a:defRPr sz="1400" b="1"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body" idx="2"/>
          </p:nvPr>
        </p:nvSpPr>
        <p:spPr>
          <a:xfrm>
            <a:off x="4701880" y="773718"/>
            <a:ext cx="4101086" cy="582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1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222" name="Google Shape;222;p21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23" name="Google Shape;223;p21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24" name="Google Shape;224;p21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225" name="Google Shape;225;p21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6" name="Google Shape;226;p21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7" name="Google Shape;227;p21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30" name="Google Shape;230;p21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231" name="Google Shape;231;p21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232" name="Google Shape;232;p21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1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34" name="Google Shape;234;p21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35" name="Google Shape;235;p21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36" name="Google Shape;236;p21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37" name="Google Shape;237;p21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2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242" name="Google Shape;242;p22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43" name="Google Shape;243;p22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44" name="Google Shape;244;p22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245" name="Google Shape;245;p22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6" name="Google Shape;246;p22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7" name="Google Shape;247;p22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8" name="Google Shape;248;p22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49" name="Google Shape;249;p22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50" name="Google Shape;250;p22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251" name="Google Shape;251;p22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252" name="Google Shape;252;p22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3" name="Google Shape;253;p22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54" name="Google Shape;254;p22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55" name="Google Shape;255;p22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56" name="Google Shape;256;p22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57" name="Google Shape;257;p22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834641" cy="13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Verdana"/>
              <a:buNone/>
              <a:defRPr sz="2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2"/>
          <p:cNvSpPr txBox="1">
            <a:spLocks noGrp="1"/>
          </p:cNvSpPr>
          <p:nvPr>
            <p:ph type="body" idx="1"/>
          </p:nvPr>
        </p:nvSpPr>
        <p:spPr>
          <a:xfrm>
            <a:off x="4129315" y="822960"/>
            <a:ext cx="4149639" cy="3768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}"/>
              <a:defRPr sz="1800"/>
            </a:lvl1pPr>
            <a:lvl2pPr marL="914400" lvl="1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}"/>
              <a:defRPr sz="1800"/>
            </a:lvl2pPr>
            <a:lvl3pPr marL="1371600" lvl="2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}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}"/>
              <a:defRPr sz="1800"/>
            </a:lvl4pPr>
            <a:lvl5pPr marL="2286000" lvl="4" indent="-34290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1800"/>
              <a:buChar char="}"/>
              <a:defRPr sz="1800"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22"/>
          <p:cNvSpPr txBox="1">
            <a:spLocks noGrp="1"/>
          </p:cNvSpPr>
          <p:nvPr>
            <p:ph type="body" idx="2"/>
          </p:nvPr>
        </p:nvSpPr>
        <p:spPr>
          <a:xfrm>
            <a:off x="857249" y="2125979"/>
            <a:ext cx="2834642" cy="2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1pPr>
            <a:lvl2pPr marL="914400" lvl="1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2pPr>
            <a:lvl3pPr marL="1371600" lvl="2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3pPr>
            <a:lvl4pPr marL="1828800" lvl="3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4pPr>
            <a:lvl5pPr marL="2286000" lvl="4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}"/>
              <a:defRPr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203623" y="1"/>
            <a:ext cx="8771917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</a:pPr>
            <a:r>
              <a:rPr lang="en"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100"/>
          </a:p>
        </p:txBody>
      </p:sp>
      <p:sp>
        <p:nvSpPr>
          <p:cNvPr id="262" name="Google Shape;262;p22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oogle Shape;264;p23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265" name="Google Shape;265;p23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6" name="Google Shape;266;p23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67" name="Google Shape;267;p23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268" name="Google Shape;268;p23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69" name="Google Shape;269;p23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0" name="Google Shape;270;p23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1" name="Google Shape;271;p23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72" name="Google Shape;272;p23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73" name="Google Shape;273;p23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274" name="Google Shape;274;p23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275" name="Google Shape;275;p23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23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77" name="Google Shape;277;p23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78" name="Google Shape;278;p23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279" name="Google Shape;279;p23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280" name="Google Shape;280;p23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281" name="Google Shape;281;p23"/>
          <p:cNvSpPr txBox="1">
            <a:spLocks noGrp="1"/>
          </p:cNvSpPr>
          <p:nvPr>
            <p:ph type="title"/>
          </p:nvPr>
        </p:nvSpPr>
        <p:spPr>
          <a:xfrm>
            <a:off x="857250" y="822960"/>
            <a:ext cx="2834641" cy="130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Font typeface="Verdana"/>
              <a:buNone/>
              <a:defRPr sz="23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>
            <a:spLocks noGrp="1"/>
          </p:cNvSpPr>
          <p:nvPr>
            <p:ph type="pic" idx="2"/>
          </p:nvPr>
        </p:nvSpPr>
        <p:spPr>
          <a:xfrm>
            <a:off x="4019109" y="802388"/>
            <a:ext cx="4257703" cy="379943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23"/>
          <p:cNvSpPr txBox="1">
            <a:spLocks noGrp="1"/>
          </p:cNvSpPr>
          <p:nvPr>
            <p:ph type="body" idx="1"/>
          </p:nvPr>
        </p:nvSpPr>
        <p:spPr>
          <a:xfrm>
            <a:off x="857250" y="2125979"/>
            <a:ext cx="2834641" cy="247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9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Verdana"/>
              <a:buNone/>
              <a:defRPr sz="900"/>
            </a:lvl5pPr>
            <a:lvl6pPr marL="2743200" lvl="5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6pPr>
            <a:lvl7pPr marL="3200400" lvl="6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7pPr>
            <a:lvl8pPr marL="3657600" lvl="7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8pPr>
            <a:lvl9pPr marL="4114800" lvl="8" indent="-36195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9pPr>
          </a:lstStyle>
          <a:p>
            <a:endParaRPr/>
          </a:p>
        </p:txBody>
      </p:sp>
      <p:sp>
        <p:nvSpPr>
          <p:cNvPr id="284" name="Google Shape;284;p23"/>
          <p:cNvSpPr txBox="1"/>
          <p:nvPr/>
        </p:nvSpPr>
        <p:spPr>
          <a:xfrm>
            <a:off x="203623" y="1"/>
            <a:ext cx="8771917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</a:pPr>
            <a:r>
              <a:rPr lang="en"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Click to edit Master title style</a:t>
            </a:r>
            <a:endParaRPr sz="1100"/>
          </a:p>
        </p:txBody>
      </p:sp>
      <p:sp>
        <p:nvSpPr>
          <p:cNvPr id="285" name="Google Shape;285;p23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Slide">
  <p:cSld name="Blank Slide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4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288" name="Google Shape;288;p24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290" name="Google Shape;290;p24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291" name="Google Shape;291;p24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2" name="Google Shape;292;p24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3" name="Google Shape;293;p24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4" name="Google Shape;294;p24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295" name="Google Shape;295;p24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296" name="Google Shape;296;p24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297" name="Google Shape;297;p24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298" name="Google Shape;298;p24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24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300" name="Google Shape;300;p24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301" name="Google Shape;301;p24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302" name="Google Shape;302;p24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303" name="Google Shape;303;p24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304" name="Google Shape;304;p24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25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307" name="Google Shape;307;p25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8" name="Google Shape;308;p25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09" name="Google Shape;309;p25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310" name="Google Shape;310;p25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315" name="Google Shape;315;p25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316" name="Google Shape;316;p25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317" name="Google Shape;317;p25" descr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25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319" name="Google Shape;319;p25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320" name="Google Shape;320;p25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321" name="Google Shape;321;p25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322" name="Google Shape;322;p25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323" name="Google Shape;323;p25"/>
          <p:cNvSpPr/>
          <p:nvPr/>
        </p:nvSpPr>
        <p:spPr>
          <a:xfrm>
            <a:off x="182877" y="137157"/>
            <a:ext cx="8778245" cy="486918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24" name="Google Shape;324;p25" descr="Google Shape;26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2652" y="2091186"/>
            <a:ext cx="5718695" cy="961129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5"/>
          <p:cNvSpPr txBox="1">
            <a:spLocks noGrp="1"/>
          </p:cNvSpPr>
          <p:nvPr>
            <p:ph type="sldNum" idx="12"/>
          </p:nvPr>
        </p:nvSpPr>
        <p:spPr>
          <a:xfrm>
            <a:off x="6369179" y="4682159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>
                <a:solidFill>
                  <a:srgbClr val="0B4D2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B4D28"/>
            </a:gs>
            <a:gs pos="74000">
              <a:schemeClr val="accent1"/>
            </a:gs>
            <a:gs pos="83000">
              <a:srgbClr val="31E180"/>
            </a:gs>
            <a:gs pos="100000">
              <a:srgbClr val="0B4D28"/>
            </a:gs>
          </a:gsLst>
          <a:lin ang="1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-2" y="5773"/>
            <a:ext cx="9144009" cy="5143556"/>
            <a:chOff x="-1" y="-1"/>
            <a:chExt cx="12192010" cy="6858073"/>
          </a:xfrm>
        </p:grpSpPr>
        <p:sp>
          <p:nvSpPr>
            <p:cNvPr id="52" name="Google Shape;52;p13"/>
            <p:cNvSpPr/>
            <p:nvPr/>
          </p:nvSpPr>
          <p:spPr>
            <a:xfrm rot="10800000">
              <a:off x="11568970" y="5961043"/>
              <a:ext cx="623036" cy="897027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 rot="10800000">
              <a:off x="3766927" y="5768459"/>
              <a:ext cx="623036" cy="89702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34275" tIns="34275" rIns="342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Verdana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54" name="Google Shape;54;p13"/>
            <p:cNvGrpSpPr/>
            <p:nvPr/>
          </p:nvGrpSpPr>
          <p:grpSpPr>
            <a:xfrm>
              <a:off x="-1" y="-1"/>
              <a:ext cx="12192010" cy="6858073"/>
              <a:chOff x="-1" y="-1"/>
              <a:chExt cx="12192009" cy="6858072"/>
            </a:xfrm>
          </p:grpSpPr>
          <p:sp>
            <p:nvSpPr>
              <p:cNvPr id="55" name="Google Shape;55;p13"/>
              <p:cNvSpPr/>
              <p:nvPr/>
            </p:nvSpPr>
            <p:spPr>
              <a:xfrm rot="10800000" flipH="1">
                <a:off x="4389960" y="6088303"/>
                <a:ext cx="7802046" cy="57718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6" name="Google Shape;56;p13"/>
              <p:cNvSpPr/>
              <p:nvPr/>
            </p:nvSpPr>
            <p:spPr>
              <a:xfrm flipH="1">
                <a:off x="11568971" y="-1"/>
                <a:ext cx="623036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7" name="Google Shape;57;p13"/>
              <p:cNvSpPr/>
              <p:nvPr/>
            </p:nvSpPr>
            <p:spPr>
              <a:xfrm flipH="1">
                <a:off x="1" y="894825"/>
                <a:ext cx="623037" cy="897027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8" name="Google Shape;58;p13"/>
              <p:cNvSpPr/>
              <p:nvPr/>
            </p:nvSpPr>
            <p:spPr>
              <a:xfrm>
                <a:off x="-1" y="1779393"/>
                <a:ext cx="12192008" cy="444632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59" name="Google Shape;59;p13"/>
              <p:cNvSpPr/>
              <p:nvPr/>
            </p:nvSpPr>
            <p:spPr>
              <a:xfrm>
                <a:off x="623035" y="894826"/>
                <a:ext cx="11568973" cy="519348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34275" tIns="34275" rIns="342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Verdana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cxnSp>
            <p:nvCxnSpPr>
              <p:cNvPr id="60" name="Google Shape;60;p13"/>
              <p:cNvCxnSpPr/>
              <p:nvPr/>
            </p:nvCxnSpPr>
            <p:spPr>
              <a:xfrm>
                <a:off x="12046648" y="6663285"/>
                <a:ext cx="145358" cy="194786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  <p:cxnSp>
            <p:nvCxnSpPr>
              <p:cNvPr id="61" name="Google Shape;61;p13"/>
              <p:cNvCxnSpPr/>
              <p:nvPr/>
            </p:nvCxnSpPr>
            <p:spPr>
              <a:xfrm rot="10800000">
                <a:off x="4078444" y="6227401"/>
                <a:ext cx="311519" cy="438085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38100" dist="25400" dir="16200000" rotWithShape="0">
                  <a:srgbClr val="000000">
                    <a:alpha val="27058"/>
                  </a:srgbClr>
                </a:outerShdw>
              </a:effectLst>
            </p:spPr>
          </p:cxnSp>
        </p:grpSp>
      </p:grpSp>
      <p:pic>
        <p:nvPicPr>
          <p:cNvPr id="62" name="Google Shape;62;p13" descr="Google Shape;17;p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45869" y="4737600"/>
            <a:ext cx="1967096" cy="3304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Google Shape;63;p13"/>
          <p:cNvCxnSpPr/>
          <p:nvPr/>
        </p:nvCxnSpPr>
        <p:spPr>
          <a:xfrm rot="10800000" flipH="1">
            <a:off x="8676725" y="5777"/>
            <a:ext cx="467277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64" name="Google Shape;64;p13"/>
          <p:cNvCxnSpPr/>
          <p:nvPr/>
        </p:nvCxnSpPr>
        <p:spPr>
          <a:xfrm rot="10800000" flipH="1">
            <a:off x="3292469" y="5004883"/>
            <a:ext cx="5746756" cy="4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65" name="Google Shape;65;p13"/>
          <p:cNvCxnSpPr/>
          <p:nvPr/>
        </p:nvCxnSpPr>
        <p:spPr>
          <a:xfrm>
            <a:off x="0" y="4675061"/>
            <a:ext cx="3058833" cy="1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16200000" rotWithShape="0">
              <a:srgbClr val="000000">
                <a:alpha val="27058"/>
              </a:srgbClr>
            </a:outerShdw>
          </a:effectLst>
        </p:spPr>
      </p:cxnSp>
      <p:cxnSp>
        <p:nvCxnSpPr>
          <p:cNvPr id="66" name="Google Shape;66;p13"/>
          <p:cNvCxnSpPr/>
          <p:nvPr/>
        </p:nvCxnSpPr>
        <p:spPr>
          <a:xfrm rot="10800000">
            <a:off x="467274" y="676895"/>
            <a:ext cx="8209451" cy="2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cxnSp>
        <p:nvCxnSpPr>
          <p:cNvPr id="67" name="Google Shape;67;p13"/>
          <p:cNvCxnSpPr/>
          <p:nvPr/>
        </p:nvCxnSpPr>
        <p:spPr>
          <a:xfrm rot="10800000" flipH="1">
            <a:off x="-2" y="676895"/>
            <a:ext cx="467279" cy="672767"/>
          </a:xfrm>
          <a:prstGeom prst="straightConnector1">
            <a:avLst/>
          </a:prstGeom>
          <a:noFill/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38100" dist="25400" dir="5400000" rotWithShape="0">
              <a:srgbClr val="000000">
                <a:alpha val="27058"/>
              </a:srgbClr>
            </a:outerShdw>
          </a:effectLst>
        </p:spPr>
      </p:cxnSp>
      <p:sp>
        <p:nvSpPr>
          <p:cNvPr id="68" name="Google Shape;68;p13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Verdana"/>
              <a:buNone/>
              <a:defRPr sz="27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1"/>
          </p:nvPr>
        </p:nvSpPr>
        <p:spPr>
          <a:xfrm>
            <a:off x="467275" y="762998"/>
            <a:ext cx="8542555" cy="391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norm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}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}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}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}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}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•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•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•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61950" algn="l" rtl="0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Verdana"/>
              <a:buChar char="•"/>
              <a:defRPr sz="2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ldNum" idx="12"/>
          </p:nvPr>
        </p:nvSpPr>
        <p:spPr>
          <a:xfrm>
            <a:off x="8825807" y="4782860"/>
            <a:ext cx="184021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4D28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B4D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9"/>
          <p:cNvSpPr txBox="1">
            <a:spLocks noGrp="1"/>
          </p:cNvSpPr>
          <p:nvPr>
            <p:ph type="title"/>
          </p:nvPr>
        </p:nvSpPr>
        <p:spPr>
          <a:xfrm>
            <a:off x="169333" y="1"/>
            <a:ext cx="8840498" cy="676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en" sz="2000"/>
              <a:t>Accuracy of time dependent methods in large systems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Verdana"/>
              <a:buNone/>
            </a:pPr>
            <a:r>
              <a:rPr lang="en" sz="2000"/>
              <a:t> </a:t>
            </a:r>
            <a:r>
              <a:rPr lang="en" sz="1400"/>
              <a:t> V. Vlcek (UCSB), L. Lin (UCB/LBNL), C. Yang (LBNL), B. Whaley (UCB), and D. Zgid (UM)</a:t>
            </a:r>
            <a:endParaRPr/>
          </a:p>
        </p:txBody>
      </p:sp>
      <p:sp>
        <p:nvSpPr>
          <p:cNvPr id="590" name="Google Shape;590;p39"/>
          <p:cNvSpPr txBox="1">
            <a:spLocks noGrp="1"/>
          </p:cNvSpPr>
          <p:nvPr>
            <p:ph type="sldNum" idx="4294967295"/>
          </p:nvPr>
        </p:nvSpPr>
        <p:spPr>
          <a:xfrm>
            <a:off x="8878748" y="4782844"/>
            <a:ext cx="131048" cy="170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F3F66"/>
              </a:buClr>
              <a:buSzPts val="800"/>
              <a:buFont typeface="Arial"/>
              <a:buNone/>
            </a:pPr>
            <a:fld id="{00000000-1234-1234-1234-123412341234}" type="slidenum">
              <a:rPr lang="en">
                <a:solidFill>
                  <a:srgbClr val="0F3F66"/>
                </a:solidFill>
              </a:rPr>
              <a:t>1</a:t>
            </a:fld>
            <a:endParaRPr/>
          </a:p>
        </p:txBody>
      </p:sp>
      <p:sp>
        <p:nvSpPr>
          <p:cNvPr id="591" name="Google Shape;591;p39"/>
          <p:cNvSpPr txBox="1"/>
          <p:nvPr/>
        </p:nvSpPr>
        <p:spPr>
          <a:xfrm>
            <a:off x="3713175" y="652975"/>
            <a:ext cx="5442300" cy="16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None/>
            </a:pPr>
            <a:r>
              <a:rPr lang="en" sz="15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Scientific Achievement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Verdana"/>
              <a:buNone/>
            </a:pP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We showed that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compressed Krylov subspace TD-CI reproduces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exact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calculations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 enabling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accurate treatment of systems over 100% larger than possible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 before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The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Green's function methods (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GKBA) generally perform well and are syst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ematically improved by self-energy formulation, from second Born to GW approximation (SB and GW)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Yet, we mapped the conditions when optical pulses generate complex dynamics even in weakly correlated systems (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=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0.5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; left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 leading to incorrect GKBA dynamics.</a:t>
            </a:r>
            <a:endParaRPr sz="1100"/>
          </a:p>
        </p:txBody>
      </p:sp>
      <p:sp>
        <p:nvSpPr>
          <p:cNvPr id="592" name="Google Shape;592;p39"/>
          <p:cNvSpPr txBox="1"/>
          <p:nvPr/>
        </p:nvSpPr>
        <p:spPr>
          <a:xfrm>
            <a:off x="3713187" y="2139968"/>
            <a:ext cx="5442300" cy="11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None/>
            </a:pPr>
            <a:r>
              <a:rPr lang="en" sz="15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Significance and Impact</a:t>
            </a:r>
            <a:endParaRPr sz="11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None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Extended capabilities to exactly study many-body quantum systems by over 100% in the system size.  New ability for testing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accuracy of 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other method’s with increasing system size which is important for application of methods to extended periodic systems.  Benchmarks will help inform improved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formulation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of diagrammatic methods.</a:t>
            </a:r>
            <a:endParaRPr sz="1100"/>
          </a:p>
        </p:txBody>
      </p:sp>
      <p:pic>
        <p:nvPicPr>
          <p:cNvPr id="593" name="Google Shape;593;p39" descr="Google Shape;31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22587" y="4749615"/>
            <a:ext cx="2752727" cy="20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39" descr="Google Shape;31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4381" y="4550849"/>
            <a:ext cx="542534" cy="43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39" descr="Google Shape;32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25349" y="4430192"/>
            <a:ext cx="1203362" cy="676896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p39"/>
          <p:cNvSpPr txBox="1"/>
          <p:nvPr/>
        </p:nvSpPr>
        <p:spPr>
          <a:xfrm>
            <a:off x="3713187" y="3266363"/>
            <a:ext cx="5442300" cy="1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Verdana"/>
              <a:buNone/>
            </a:pPr>
            <a:r>
              <a:rPr lang="en" sz="15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rPr>
              <a:t>Research Details</a:t>
            </a:r>
            <a:endParaRPr sz="1100"/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Compar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ison of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ED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Green's function </a:t>
            </a:r>
            <a:r>
              <a:rPr lang="en" sz="11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dynamics 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with a variety of realistic lattice models and non-equilibrium conditions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Demonstrate the ability TD-CI to reproduce ED results with high fidelity even in strongly correlated systems.</a:t>
            </a:r>
            <a:endParaRPr sz="1100"/>
          </a:p>
          <a:p>
            <a:pPr marL="342900" marR="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Verdana"/>
              <a:buChar char="●"/>
            </a:pP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Diagrammatic methods show good agreement for </a:t>
            </a:r>
            <a:r>
              <a:rPr lang="en" sz="1100">
                <a:latin typeface="Verdana"/>
                <a:ea typeface="Verdana"/>
                <a:cs typeface="Verdana"/>
                <a:sym typeface="Verdana"/>
              </a:rPr>
              <a:t>systems which are well captured at equilibrium (i.e., </a:t>
            </a:r>
            <a:r>
              <a:rPr lang="en" sz="11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up to strongly interacting regime)</a:t>
            </a:r>
            <a:endParaRPr sz="1100"/>
          </a:p>
        </p:txBody>
      </p:sp>
      <p:sp>
        <p:nvSpPr>
          <p:cNvPr id="597" name="Google Shape;597;p39"/>
          <p:cNvSpPr txBox="1"/>
          <p:nvPr/>
        </p:nvSpPr>
        <p:spPr>
          <a:xfrm>
            <a:off x="152425" y="3335675"/>
            <a:ext cx="3531900" cy="11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 dependent density on first site of an </a:t>
            </a: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extended </a:t>
            </a:r>
            <a:r>
              <a:rPr lang="en" sz="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Hubbard model with long range Coulomb interactions</a:t>
            </a: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r>
              <a:rPr lang="en" sz="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system is prepared in a correlated ground state</a:t>
            </a:r>
            <a:r>
              <a:rPr lang="en" sz="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" sz="80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before dynamics are induced by an ultrafast optical pulse.  </a:t>
            </a:r>
            <a:r>
              <a:rPr lang="en" sz="800">
                <a:solidFill>
                  <a:schemeClr val="dk1"/>
                </a:solidFill>
                <a:highlight>
                  <a:schemeClr val="lt1"/>
                </a:highlight>
                <a:latin typeface="Verdana"/>
                <a:ea typeface="Verdana"/>
                <a:cs typeface="Verdana"/>
                <a:sym typeface="Verdana"/>
              </a:rPr>
              <a:t>TD-CI faithfully captures the exact dynamics (ED) but GKBA fails for these conditions despite the relatively weak interaction strength(top U=0.5); the use of the more advanced GW self-energy approximation leads to better dynamics at the various U parameters. Top U=0.5, Bottom U=1.0</a:t>
            </a:r>
            <a:endParaRPr sz="800">
              <a:solidFill>
                <a:schemeClr val="dk1"/>
              </a:solidFill>
              <a:highlight>
                <a:schemeClr val="lt1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98" name="Google Shape;598;p39" descr="U-M_Logo-Hex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48598" y="4550849"/>
            <a:ext cx="410264" cy="435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39" descr="Comparisions2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6408" y="948701"/>
            <a:ext cx="3623938" cy="23869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 SC Theme - Green v13 (16x9)">
  <a:themeElements>
    <a:clrScheme name="DOE SC Theme - Green v13 (16x9)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F6636"/>
      </a:accent1>
      <a:accent2>
        <a:srgbClr val="F3C727"/>
      </a:accent2>
      <a:accent3>
        <a:srgbClr val="4F81BD"/>
      </a:accent3>
      <a:accent4>
        <a:srgbClr val="C0504D"/>
      </a:accent4>
      <a:accent5>
        <a:srgbClr val="9BBB59"/>
      </a:accent5>
      <a:accent6>
        <a:srgbClr val="8064A2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Macintosh PowerPoint</Application>
  <PresentationFormat>On-screen Show (16:9)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Verdana</vt:lpstr>
      <vt:lpstr>Simple Light</vt:lpstr>
      <vt:lpstr>DOE SC Theme - Green v13 (16x9)</vt:lpstr>
      <vt:lpstr>Accuracy of time dependent methods in large systems   V. Vlcek (UCSB), L. Lin (UCB/LBNL), C. Yang (LBNL), B. Whaley (UCB), and D. Zgid (UM)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of time dependent methods in large systems   V. Vlcek (UCSB), L. Lin (UCB/LBNL), C. Yang (LBNL), B. Whaley (UCB), and D. Zgid (UM)</dc:title>
  <cp:lastModifiedBy>Mariya Romanova</cp:lastModifiedBy>
  <cp:revision>1</cp:revision>
  <dcterms:modified xsi:type="dcterms:W3CDTF">2023-05-18T18:57:04Z</dcterms:modified>
</cp:coreProperties>
</file>