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hKAhO3UYAy2GoTeXkKpCQSZ5g0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BES Highlight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developed a linear time-scaling code for the preparation and propagation of NEGFs in quantum many-body systems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focused on benchmarking GKBA on realistic Hamiltonians with long range interactions.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Discovered significant improvements of GKBA in systems with long range interactions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Developed time dependent CI methods for exact time evolution of intermediate scale systems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Explored systematic improvements to self-energy approximations, pushing accuracy of Green’s function based methods to higher interaction strengths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Exploring  extension of self-energy improvement in the context of improving the propagation of NEGFs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034" y="1017331"/>
            <a:ext cx="11390072" cy="522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2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220" name="Google Shape;220;p12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22" name="Google Shape;222;p12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223" name="Google Shape;223;p12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28" name="Google Shape;228;p12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229" name="Google Shape;229;p12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230" name="Google Shape;230;p1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12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32" name="Google Shape;232;p12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33" name="Google Shape;233;p12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34" name="Google Shape;234;p12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35" name="Google Shape;235;p12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779521" cy="173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2"/>
          <p:cNvSpPr>
            <a:spLocks noGrp="1"/>
          </p:cNvSpPr>
          <p:nvPr>
            <p:ph type="pic" idx="2"/>
          </p:nvPr>
        </p:nvSpPr>
        <p:spPr>
          <a:xfrm>
            <a:off x="5358812" y="1069850"/>
            <a:ext cx="5676937" cy="5065906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1143000" y="2834638"/>
            <a:ext cx="3779521" cy="330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12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271498" y="2"/>
            <a:ext cx="11695888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4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245" name="Google Shape;245;p14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47" name="Google Shape;247;p14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248" name="Google Shape;248;p14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53" name="Google Shape;253;p14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254" name="Google Shape;254;p14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255" name="Google Shape;255;p14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14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57" name="Google Shape;257;p14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58" name="Google Shape;258;p14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59" name="Google Shape;259;p14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60" name="Google Shape;260;p14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261" name="Google Shape;261;p14"/>
          <p:cNvSpPr/>
          <p:nvPr/>
        </p:nvSpPr>
        <p:spPr>
          <a:xfrm>
            <a:off x="243838" y="182878"/>
            <a:ext cx="11704322" cy="64922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2" name="Google Shape;262;p14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3536" y="2788248"/>
            <a:ext cx="7624926" cy="128150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4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32" name="Google Shape;32;p4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4" name="Google Shape;34;p4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35" name="Google Shape;35;p4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40" name="Google Shape;40;p4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41" name="Google Shape;41;p4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42" name="Google Shape;42;p4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4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44" name="Google Shape;44;p4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45" name="Google Shape;45;p4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46" name="Google Shape;46;p4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47" name="Google Shape;47;p4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48" name="Google Shape;48;p4"/>
          <p:cNvSpPr/>
          <p:nvPr/>
        </p:nvSpPr>
        <p:spPr>
          <a:xfrm>
            <a:off x="243838" y="182878"/>
            <a:ext cx="11704322" cy="64922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109980" y="1656819"/>
            <a:ext cx="9966960" cy="20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1709530" y="3869637"/>
            <a:ext cx="8767862" cy="138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p4"/>
          <p:cNvCxnSpPr/>
          <p:nvPr/>
        </p:nvCxnSpPr>
        <p:spPr>
          <a:xfrm>
            <a:off x="1978662" y="3733800"/>
            <a:ext cx="8229601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" name="Google Shape;52;p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0640" y="586504"/>
            <a:ext cx="5565640" cy="93522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body" idx="2"/>
          </p:nvPr>
        </p:nvSpPr>
        <p:spPr>
          <a:xfrm>
            <a:off x="1710268" y="5257801"/>
            <a:ext cx="8767234" cy="14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5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57" name="Google Shape;57;p5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59" name="Google Shape;59;p5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60" name="Google Shape;60;p5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65" name="Google Shape;65;p5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66" name="Google Shape;66;p5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67" name="Google Shape;67;p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5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69" name="Google Shape;69;p5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70" name="Google Shape;70;p5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71" name="Google Shape;71;p5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72" name="Google Shape;72;p5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1106424" y="1173574"/>
            <a:ext cx="9966960" cy="292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Verdana"/>
              <a:buNone/>
              <a:defRPr sz="6000" b="1">
                <a:solidFill>
                  <a:srgbClr val="40404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1709927" y="4154520"/>
            <a:ext cx="8769097" cy="136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5"/>
          <p:cNvCxnSpPr/>
          <p:nvPr/>
        </p:nvCxnSpPr>
        <p:spPr>
          <a:xfrm>
            <a:off x="1981202" y="4020408"/>
            <a:ext cx="8229601" cy="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No Footer">
  <p:cSld name="Title and Content - No Foot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6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79" name="Google Shape;79;p6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81" name="Google Shape;81;p6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82" name="Google Shape;82;p6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87" name="Google Shape;87;p6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88" name="Google Shape;88;p6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89" name="Google Shape;89;p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6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91" name="Google Shape;91;p6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92" name="Google Shape;92;p6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93" name="Google Shape;93;p6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94" name="Google Shape;94;p6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95" name="Google Shape;95;p6"/>
          <p:cNvSpPr/>
          <p:nvPr/>
        </p:nvSpPr>
        <p:spPr>
          <a:xfrm>
            <a:off x="0" y="6127846"/>
            <a:ext cx="12192000" cy="730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623034" y="1017331"/>
            <a:ext cx="11390072" cy="560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sldNum" idx="12"/>
          </p:nvPr>
        </p:nvSpPr>
        <p:spPr>
          <a:xfrm>
            <a:off x="11767701" y="6621391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Small Header No Footer">
  <p:cSld name="Title and Content - Small Header No Foot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7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01" name="Google Shape;101;p7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3" name="Google Shape;103;p7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04" name="Google Shape;104;p7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09" name="Google Shape;109;p7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10" name="Google Shape;110;p7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11" name="Google Shape;111;p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7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13" name="Google Shape;113;p7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14" name="Google Shape;114;p7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15" name="Google Shape;115;p7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16" name="Google Shape;116;p7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17" name="Google Shape;117;p7"/>
          <p:cNvSpPr/>
          <p:nvPr/>
        </p:nvSpPr>
        <p:spPr>
          <a:xfrm>
            <a:off x="0" y="6127846"/>
            <a:ext cx="12192000" cy="730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57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7"/>
          <p:cNvGrpSpPr/>
          <p:nvPr/>
        </p:nvGrpSpPr>
        <p:grpSpPr>
          <a:xfrm>
            <a:off x="-2" y="7699"/>
            <a:ext cx="12192007" cy="6858068"/>
            <a:chOff x="-2" y="-2"/>
            <a:chExt cx="12192005" cy="6858066"/>
          </a:xfrm>
        </p:grpSpPr>
        <p:sp>
          <p:nvSpPr>
            <p:cNvPr id="120" name="Google Shape;120;p7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22" name="Google Shape;122;p7"/>
            <p:cNvGrpSpPr/>
            <p:nvPr/>
          </p:nvGrpSpPr>
          <p:grpSpPr>
            <a:xfrm>
              <a:off x="-2" y="-2"/>
              <a:ext cx="12192005" cy="6665480"/>
              <a:chOff x="-1" y="-1"/>
              <a:chExt cx="12192003" cy="6665478"/>
            </a:xfrm>
          </p:grpSpPr>
          <p:sp>
            <p:nvSpPr>
              <p:cNvPr id="123" name="Google Shape;123;p7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-1" y="1779391"/>
                <a:ext cx="12192001" cy="44463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>
                <a:off x="-1" y="590263"/>
                <a:ext cx="12192003" cy="55107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cxnSp>
        <p:nvCxnSpPr>
          <p:cNvPr id="128" name="Google Shape;128;p7"/>
          <p:cNvCxnSpPr/>
          <p:nvPr/>
        </p:nvCxnSpPr>
        <p:spPr>
          <a:xfrm rot="10800000">
            <a:off x="0" y="593400"/>
            <a:ext cx="11780715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29" name="Google Shape;129;p7"/>
          <p:cNvCxnSpPr/>
          <p:nvPr/>
        </p:nvCxnSpPr>
        <p:spPr>
          <a:xfrm rot="10800000" flipH="1">
            <a:off x="11787948" y="2393"/>
            <a:ext cx="408045" cy="587486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30" name="Google Shape;130;p7"/>
          <p:cNvSpPr txBox="1">
            <a:spLocks noGrp="1"/>
          </p:cNvSpPr>
          <p:nvPr>
            <p:ph type="sldNum" idx="12"/>
          </p:nvPr>
        </p:nvSpPr>
        <p:spPr>
          <a:xfrm>
            <a:off x="11767701" y="6621391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623034" y="749295"/>
            <a:ext cx="11390072" cy="58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36" name="Google Shape;136;p8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37" name="Google Shape;137;p8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42" name="Google Shape;142;p8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43" name="Google Shape;143;p8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44" name="Google Shape;144;p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8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46" name="Google Shape;146;p8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47" name="Google Shape;147;p8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48" name="Google Shape;148;p8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49" name="Google Shape;149;p8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430306" y="1277470"/>
            <a:ext cx="5467575" cy="480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098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1pPr>
            <a:lvl2pPr marL="914400" lvl="1" indent="-3098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2pPr>
            <a:lvl3pPr marL="1371600" lvl="2" indent="-3098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3pPr>
            <a:lvl4pPr marL="1828800" lvl="3" indent="-3098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4pPr>
            <a:lvl5pPr marL="2286000" lvl="4" indent="-30987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9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57" name="Google Shape;157;p9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58" name="Google Shape;158;p9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2" name="Google Shape;162;p9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64" name="Google Shape;164;p9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65" name="Google Shape;165;p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9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67" name="Google Shape;167;p9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68" name="Google Shape;168;p9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69" name="Google Shape;169;p9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70" name="Google Shape;170;p9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454715" y="1031624"/>
            <a:ext cx="5468113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2"/>
          </p:nvPr>
        </p:nvSpPr>
        <p:spPr>
          <a:xfrm>
            <a:off x="6269173" y="1031624"/>
            <a:ext cx="5468113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0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77" name="Google Shape;177;p10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79" name="Google Shape;179;p10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80" name="Google Shape;180;p10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1" name="Google Shape;181;p10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4" name="Google Shape;184;p10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85" name="Google Shape;185;p10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86" name="Google Shape;186;p10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87" name="Google Shape;187;p1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0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89" name="Google Shape;189;p10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90" name="Google Shape;190;p10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91" name="Google Shape;191;p10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92" name="Google Shape;192;p10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97" name="Google Shape;197;p11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99" name="Google Shape;199;p11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200" name="Google Shape;200;p11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05" name="Google Shape;205;p11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206" name="Google Shape;206;p11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207" name="Google Shape;207;p1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1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09" name="Google Shape;209;p11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10" name="Google Shape;210;p11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11" name="Google Shape;211;p11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12" name="Google Shape;212;p11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779521" cy="173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5505753" y="1097280"/>
            <a:ext cx="5532852" cy="502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5052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1pPr>
            <a:lvl2pPr marL="914400" lvl="1" indent="-35051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2pPr>
            <a:lvl3pPr marL="1371600" lvl="2" indent="-35051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3pPr>
            <a:lvl4pPr marL="1828800" lvl="3" indent="-35051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4pPr>
            <a:lvl5pPr marL="2286000" lvl="4" indent="-35052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2"/>
          </p:nvPr>
        </p:nvSpPr>
        <p:spPr>
          <a:xfrm>
            <a:off x="1143000" y="2834639"/>
            <a:ext cx="3779521" cy="328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271498" y="2"/>
            <a:ext cx="11695888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B4D28"/>
            </a:gs>
            <a:gs pos="74000">
              <a:schemeClr val="accent1"/>
            </a:gs>
            <a:gs pos="83000">
              <a:srgbClr val="31E180"/>
            </a:gs>
            <a:gs pos="100000">
              <a:srgbClr val="0B4D28"/>
            </a:gs>
          </a:gsLst>
          <a:lin ang="12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7" name="Google Shape;7;p2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8;p2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9" name="Google Shape;9;p2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0" name="Google Shape;10;p2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5" name="Google Shape;15;p2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7" name="Google Shape;17;p2" descr="Picture 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9" name="Google Shape;19;p2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0" name="Google Shape;20;p2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1" name="Google Shape;21;p2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2" name="Google Shape;22;p2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70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70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en-US" sz="2800"/>
              <a:t>Tractable Theory and Simulation of Non-equilibrium systems</a:t>
            </a: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en-US" sz="2800"/>
              <a:t> </a:t>
            </a:r>
            <a:r>
              <a:rPr lang="en-US" sz="2000">
                <a:solidFill>
                  <a:schemeClr val="lt1"/>
                </a:solidFill>
              </a:rPr>
              <a:t> V. Vlcek (UCSB), </a:t>
            </a:r>
            <a:r>
              <a:rPr lang="en-US" sz="2000"/>
              <a:t>L. Lin (UCB/LBNL), </a:t>
            </a:r>
            <a:r>
              <a:rPr lang="en-US" sz="2000">
                <a:solidFill>
                  <a:schemeClr val="lt1"/>
                </a:solidFill>
              </a:rPr>
              <a:t>C. Yang (LBNL), and</a:t>
            </a:r>
            <a:r>
              <a:rPr lang="en-US" sz="2000"/>
              <a:t> B. Whaley (UCB)</a:t>
            </a:r>
            <a:endParaRPr sz="2800"/>
          </a:p>
        </p:txBody>
      </p:sp>
      <p:sp>
        <p:nvSpPr>
          <p:cNvPr id="312" name="Google Shape;312;p1"/>
          <p:cNvSpPr txBox="1">
            <a:spLocks noGrp="1"/>
          </p:cNvSpPr>
          <p:nvPr>
            <p:ph type="sldNum" idx="12"/>
          </p:nvPr>
        </p:nvSpPr>
        <p:spPr>
          <a:xfrm>
            <a:off x="11838332" y="6377125"/>
            <a:ext cx="174772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0F3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"/>
          <p:cNvSpPr txBox="1"/>
          <p:nvPr/>
        </p:nvSpPr>
        <p:spPr>
          <a:xfrm>
            <a:off x="4507075" y="826325"/>
            <a:ext cx="7506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Scientific Achievement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Demonstrated accuracy of GKBA for long range interacting many-body Hamiltonians, with ability for systematic improvement for strong interactions.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First publicly available code for linear time scaling evolution of NEGFs in realistic many-body quantum systems. 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1"/>
          <p:cNvSpPr txBox="1"/>
          <p:nvPr/>
        </p:nvSpPr>
        <p:spPr>
          <a:xfrm>
            <a:off x="8292250" y="2232027"/>
            <a:ext cx="15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"/>
          <p:cNvSpPr txBox="1"/>
          <p:nvPr/>
        </p:nvSpPr>
        <p:spPr>
          <a:xfrm>
            <a:off x="4507076" y="2645650"/>
            <a:ext cx="76779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Significance and Impact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Demonstrated tractable many-body perturbation theory(MBPT) framework for practical simulations of 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non-equilibrium electronic phenomena in quantum materials and ultrafast processes observed in photoemission and optical spectroscopy.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1"/>
          <p:cNvSpPr txBox="1"/>
          <p:nvPr/>
        </p:nvSpPr>
        <p:spPr>
          <a:xfrm>
            <a:off x="-113050" y="4902360"/>
            <a:ext cx="51240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</a:rPr>
              <a:t>C. Mejuto Zaera, V. Vlcek, "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Self-consistency in </a:t>
            </a:r>
            <a:r>
              <a:rPr lang="en-US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GW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 formalism leading to quasiparticle-quasiparticle couplings". Phys. Rev. B 10.1103/PhysRevB.106.165129 (2</a:t>
            </a:r>
            <a:r>
              <a:rPr lang="en-US" sz="1200">
                <a:solidFill>
                  <a:schemeClr val="dk1"/>
                </a:solidFill>
              </a:rPr>
              <a:t>022)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C. Reeves, J. Yin, Y. Zhu, K. Ibrahim, C. Yang and V. Vlcek, “Extrapolation of Hartree-Fock GKBA Trajectories with Dynamic Mode Decomposition" https://doi.org/10.48550/arXiv.2211.05868 (2022)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7" name="Google Shape;317;p1"/>
          <p:cNvSpPr txBox="1"/>
          <p:nvPr/>
        </p:nvSpPr>
        <p:spPr>
          <a:xfrm>
            <a:off x="41156" y="3785243"/>
            <a:ext cx="435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Dipole trajectory obtained from exact time evolution(blue) and GKBA(orange) for long range interacting Hamiltonian.Inset: Systematic improvement of MBPT </a:t>
            </a:r>
            <a:r>
              <a:rPr lang="en-US">
                <a:solidFill>
                  <a:schemeClr val="dk1"/>
                </a:solidFill>
              </a:rPr>
              <a:t>spectral functions: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>
                <a:solidFill>
                  <a:schemeClr val="dk1"/>
                </a:solidFill>
              </a:rPr>
              <a:t>GW</a:t>
            </a:r>
            <a:r>
              <a:rPr lang="en-US" sz="1200">
                <a:solidFill>
                  <a:schemeClr val="dk1"/>
                </a:solidFill>
              </a:rPr>
              <a:t>Γ</a:t>
            </a:r>
            <a:r>
              <a:rPr lang="en-US"/>
              <a:t> (green pentagons)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/>
              <a:t>and exact result (black line)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4200" y="6350925"/>
            <a:ext cx="36703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9073" y="6049563"/>
            <a:ext cx="723377" cy="58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852" y="902525"/>
            <a:ext cx="3568474" cy="297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0425" y="1921325"/>
            <a:ext cx="1552974" cy="110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70969" y="5955474"/>
            <a:ext cx="1604480" cy="90252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"/>
          <p:cNvSpPr txBox="1"/>
          <p:nvPr/>
        </p:nvSpPr>
        <p:spPr>
          <a:xfrm>
            <a:off x="4507074" y="4147425"/>
            <a:ext cx="76779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Research Details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Benchmarking the many-body dynamics with exact time propagation, selected CI methods and GKBA.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Practical self-energy approximations capture well the many-body dynamics of long range interacting Hamiltonians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Explicit two-body interactions in the self-energy are being explored for non-equilibrium of strongly correlated systems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E SC Theme - Green v13 (16x9)">
  <a:themeElements>
    <a:clrScheme name="DOE SC Theme - Green v13 (16x9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 SC Theme - Green v13 (16x9)">
  <a:themeElements>
    <a:clrScheme name="DOE SC Theme - Green v13 (16x9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Macintosh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DOE SC Theme - Green v13 (16x9)</vt:lpstr>
      <vt:lpstr>Tractable Theory and Simulation of Non-equilibrium systems   V. Vlcek (UCSB), L. Lin (UCB/LBNL), C. Yang (LBNL), and B. Whaley (UCB)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SciDAC: Real-time dynamics of driven correlated electrons in quantum materials</dc:title>
  <cp:lastModifiedBy>Mariya Romanova</cp:lastModifiedBy>
  <cp:revision>2</cp:revision>
  <dcterms:modified xsi:type="dcterms:W3CDTF">2022-11-15T00:05:28Z</dcterms:modified>
</cp:coreProperties>
</file>