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1940" r:id="rId2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ruju" initials="" lastIdx="3" clrIdx="0"/>
  <p:cmAuthor id="7" name="Office of Science" initials="SC" lastIdx="1" clrIdx="7">
    <p:extLst>
      <p:ext uri="{19B8F6BF-5375-455C-9EA6-DF929625EA0E}">
        <p15:presenceInfo xmlns:p15="http://schemas.microsoft.com/office/powerpoint/2012/main" userId="Office of Science" providerId="None"/>
      </p:ext>
    </p:extLst>
  </p:cmAuthor>
  <p:cmAuthor id="1" name="OMB28" initials="OMB28" lastIdx="3" clrIdx="1"/>
  <p:cmAuthor id="8" name="BES" initials="HL" lastIdx="10" clrIdx="8">
    <p:extLst>
      <p:ext uri="{19B8F6BF-5375-455C-9EA6-DF929625EA0E}">
        <p15:presenceInfo xmlns:p15="http://schemas.microsoft.com/office/powerpoint/2012/main" userId="BES" providerId="None"/>
      </p:ext>
    </p:extLst>
  </p:cmAuthor>
  <p:cmAuthor id="2" name="Lisa Yost" initials="LY" lastIdx="1" clrIdx="2">
    <p:extLst>
      <p:ext uri="{19B8F6BF-5375-455C-9EA6-DF929625EA0E}">
        <p15:presenceInfo xmlns:p15="http://schemas.microsoft.com/office/powerpoint/2012/main" userId="Lisa Yost" providerId="None"/>
      </p:ext>
    </p:extLst>
  </p:cmAuthor>
  <p:cmAuthor id="9" name="hortlin" initials="h" lastIdx="4" clrIdx="9"/>
  <p:cmAuthor id="3" name="Pham, Sandra" initials="PS" lastIdx="47" clrIdx="3">
    <p:extLst>
      <p:ext uri="{19B8F6BF-5375-455C-9EA6-DF929625EA0E}">
        <p15:presenceInfo xmlns:p15="http://schemas.microsoft.com/office/powerpoint/2012/main" userId="Pham, Sandra" providerId="None"/>
      </p:ext>
    </p:extLst>
  </p:cmAuthor>
  <p:cmAuthor id="4" name="Sandra Pham" initials="LY" lastIdx="7" clrIdx="4">
    <p:extLst>
      <p:ext uri="{19B8F6BF-5375-455C-9EA6-DF929625EA0E}">
        <p15:presenceInfo xmlns:p15="http://schemas.microsoft.com/office/powerpoint/2012/main" userId="Sandra Pham" providerId="None"/>
      </p:ext>
    </p:extLst>
  </p:cmAuthor>
  <p:cmAuthor id="5" name="Klausing, Kathleen" initials="KK" lastIdx="1" clrIdx="5">
    <p:extLst>
      <p:ext uri="{19B8F6BF-5375-455C-9EA6-DF929625EA0E}">
        <p15:presenceInfo xmlns:p15="http://schemas.microsoft.com/office/powerpoint/2012/main" userId="Klausing, Kathleen" providerId="None"/>
      </p:ext>
    </p:extLst>
  </p:cmAuthor>
  <p:cmAuthor id="6" name="Allen, Denise" initials="DA" lastIdx="1" clrIdx="6">
    <p:extLst>
      <p:ext uri="{19B8F6BF-5375-455C-9EA6-DF929625EA0E}">
        <p15:presenceInfo xmlns:p15="http://schemas.microsoft.com/office/powerpoint/2012/main" userId="Allen, Den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636"/>
    <a:srgbClr val="106636"/>
    <a:srgbClr val="000000"/>
    <a:srgbClr val="0000FF"/>
    <a:srgbClr val="F2F2F2"/>
    <a:srgbClr val="5AE838"/>
    <a:srgbClr val="9966FF"/>
    <a:srgbClr val="0099FF"/>
    <a:srgbClr val="33CCFF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CABFDF-CEC8-4666-BFAC-B3853664A982}" v="23" dt="2022-08-13T06:19:39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 autoAdjust="0"/>
    <p:restoredTop sz="91479" autoAdjust="0"/>
  </p:normalViewPr>
  <p:slideViewPr>
    <p:cSldViewPr snapToGrid="0">
      <p:cViewPr varScale="1">
        <p:scale>
          <a:sx n="101" d="100"/>
          <a:sy n="101" d="100"/>
        </p:scale>
        <p:origin x="702" y="132"/>
      </p:cViewPr>
      <p:guideLst>
        <p:guide orient="horz" pos="312"/>
        <p:guide pos="3843"/>
      </p:guideLst>
    </p:cSldViewPr>
  </p:slideViewPr>
  <p:outlineViewPr>
    <p:cViewPr>
      <p:scale>
        <a:sx n="33" d="100"/>
        <a:sy n="33" d="100"/>
      </p:scale>
      <p:origin x="0" y="-20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6096"/>
    </p:cViewPr>
  </p:sorterViewPr>
  <p:notesViewPr>
    <p:cSldViewPr snapToGrid="0" showGuides="1">
      <p:cViewPr>
        <p:scale>
          <a:sx n="110" d="100"/>
          <a:sy n="110" d="100"/>
        </p:scale>
        <p:origin x="172" y="-198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o Yang" userId="aec52d36-9eb8-49eb-89bf-85a2dab77d05" providerId="ADAL" clId="{FBCABFDF-CEC8-4666-BFAC-B3853664A982}"/>
    <pc:docChg chg="undo custSel modSld">
      <pc:chgData name="Chao Yang" userId="aec52d36-9eb8-49eb-89bf-85a2dab77d05" providerId="ADAL" clId="{FBCABFDF-CEC8-4666-BFAC-B3853664A982}" dt="2022-08-13T06:21:07.516" v="2074" actId="1076"/>
      <pc:docMkLst>
        <pc:docMk/>
      </pc:docMkLst>
      <pc:sldChg chg="addSp delSp modSp mod">
        <pc:chgData name="Chao Yang" userId="aec52d36-9eb8-49eb-89bf-85a2dab77d05" providerId="ADAL" clId="{FBCABFDF-CEC8-4666-BFAC-B3853664A982}" dt="2022-08-13T06:21:07.516" v="2074" actId="1076"/>
        <pc:sldMkLst>
          <pc:docMk/>
          <pc:sldMk cId="1930651402" sldId="1940"/>
        </pc:sldMkLst>
        <pc:spChg chg="mod">
          <ac:chgData name="Chao Yang" userId="aec52d36-9eb8-49eb-89bf-85a2dab77d05" providerId="ADAL" clId="{FBCABFDF-CEC8-4666-BFAC-B3853664A982}" dt="2022-08-13T06:17:08.009" v="2053" actId="20577"/>
          <ac:spMkLst>
            <pc:docMk/>
            <pc:sldMk cId="1930651402" sldId="1940"/>
            <ac:spMk id="2" creationId="{C0ED11C0-0B4E-4A9B-9978-226831B3CF02}"/>
          </ac:spMkLst>
        </pc:spChg>
        <pc:spChg chg="mod">
          <ac:chgData name="Chao Yang" userId="aec52d36-9eb8-49eb-89bf-85a2dab77d05" providerId="ADAL" clId="{FBCABFDF-CEC8-4666-BFAC-B3853664A982}" dt="2022-08-12T06:23:29.822" v="678" actId="20577"/>
          <ac:spMkLst>
            <pc:docMk/>
            <pc:sldMk cId="1930651402" sldId="1940"/>
            <ac:spMk id="5" creationId="{8E58DAE7-FAC5-48B9-861C-1B01EB5A8193}"/>
          </ac:spMkLst>
        </pc:spChg>
        <pc:spChg chg="mod">
          <ac:chgData name="Chao Yang" userId="aec52d36-9eb8-49eb-89bf-85a2dab77d05" providerId="ADAL" clId="{FBCABFDF-CEC8-4666-BFAC-B3853664A982}" dt="2022-08-13T06:14:59.958" v="1963" actId="20577"/>
          <ac:spMkLst>
            <pc:docMk/>
            <pc:sldMk cId="1930651402" sldId="1940"/>
            <ac:spMk id="6" creationId="{5B5AB4DC-C268-4277-A54D-5E68D1711C3C}"/>
          </ac:spMkLst>
        </pc:spChg>
        <pc:spChg chg="mod">
          <ac:chgData name="Chao Yang" userId="aec52d36-9eb8-49eb-89bf-85a2dab77d05" providerId="ADAL" clId="{FBCABFDF-CEC8-4666-BFAC-B3853664A982}" dt="2022-08-12T06:25:26.868" v="903" actId="20577"/>
          <ac:spMkLst>
            <pc:docMk/>
            <pc:sldMk cId="1930651402" sldId="1940"/>
            <ac:spMk id="12" creationId="{59E5A144-7E9E-487C-8E31-0FE4415AA73E}"/>
          </ac:spMkLst>
        </pc:spChg>
        <pc:spChg chg="mod">
          <ac:chgData name="Chao Yang" userId="aec52d36-9eb8-49eb-89bf-85a2dab77d05" providerId="ADAL" clId="{FBCABFDF-CEC8-4666-BFAC-B3853664A982}" dt="2022-08-13T06:15:21.241" v="1965" actId="255"/>
          <ac:spMkLst>
            <pc:docMk/>
            <pc:sldMk cId="1930651402" sldId="1940"/>
            <ac:spMk id="16" creationId="{13C9C114-7455-DA4E-A3E2-EBD7C532F633}"/>
          </ac:spMkLst>
        </pc:spChg>
        <pc:spChg chg="del">
          <ac:chgData name="Chao Yang" userId="aec52d36-9eb8-49eb-89bf-85a2dab77d05" providerId="ADAL" clId="{FBCABFDF-CEC8-4666-BFAC-B3853664A982}" dt="2022-08-13T06:07:43.186" v="906" actId="478"/>
          <ac:spMkLst>
            <pc:docMk/>
            <pc:sldMk cId="1930651402" sldId="1940"/>
            <ac:spMk id="25" creationId="{C305734B-C473-4428-A1A0-2D2513B567F5}"/>
          </ac:spMkLst>
        </pc:spChg>
        <pc:picChg chg="add mod">
          <ac:chgData name="Chao Yang" userId="aec52d36-9eb8-49eb-89bf-85a2dab77d05" providerId="ADAL" clId="{FBCABFDF-CEC8-4666-BFAC-B3853664A982}" dt="2022-08-13T06:15:25.662" v="1966" actId="1076"/>
          <ac:picMkLst>
            <pc:docMk/>
            <pc:sldMk cId="1930651402" sldId="1940"/>
            <ac:picMk id="7" creationId="{07442DC8-C9CF-7435-471D-7135A046740A}"/>
          </ac:picMkLst>
        </pc:picChg>
        <pc:picChg chg="del">
          <ac:chgData name="Chao Yang" userId="aec52d36-9eb8-49eb-89bf-85a2dab77d05" providerId="ADAL" clId="{FBCABFDF-CEC8-4666-BFAC-B3853664A982}" dt="2022-08-13T06:15:29.989" v="1967" actId="478"/>
          <ac:picMkLst>
            <pc:docMk/>
            <pc:sldMk cId="1930651402" sldId="1940"/>
            <ac:picMk id="8" creationId="{573400D7-DA9A-6F5B-E80C-718DA1D409A1}"/>
          </ac:picMkLst>
        </pc:picChg>
        <pc:picChg chg="add del mod">
          <ac:chgData name="Chao Yang" userId="aec52d36-9eb8-49eb-89bf-85a2dab77d05" providerId="ADAL" clId="{FBCABFDF-CEC8-4666-BFAC-B3853664A982}" dt="2022-08-13T06:18:49.010" v="2060" actId="478"/>
          <ac:picMkLst>
            <pc:docMk/>
            <pc:sldMk cId="1930651402" sldId="1940"/>
            <ac:picMk id="10" creationId="{9F3D97F8-282C-2A52-EA6B-61B4468B6608}"/>
          </ac:picMkLst>
        </pc:picChg>
        <pc:picChg chg="del">
          <ac:chgData name="Chao Yang" userId="aec52d36-9eb8-49eb-89bf-85a2dab77d05" providerId="ADAL" clId="{FBCABFDF-CEC8-4666-BFAC-B3853664A982}" dt="2022-08-13T06:07:35.843" v="904" actId="478"/>
          <ac:picMkLst>
            <pc:docMk/>
            <pc:sldMk cId="1930651402" sldId="1940"/>
            <ac:picMk id="14" creationId="{3946D25C-01C7-4121-8853-4D041E45EA36}"/>
          </ac:picMkLst>
        </pc:picChg>
        <pc:picChg chg="del">
          <ac:chgData name="Chao Yang" userId="aec52d36-9eb8-49eb-89bf-85a2dab77d05" providerId="ADAL" clId="{FBCABFDF-CEC8-4666-BFAC-B3853664A982}" dt="2022-08-13T06:07:38.931" v="905" actId="478"/>
          <ac:picMkLst>
            <pc:docMk/>
            <pc:sldMk cId="1930651402" sldId="1940"/>
            <ac:picMk id="15" creationId="{265669F1-F2DC-487B-A58C-864D2317C7A4}"/>
          </ac:picMkLst>
        </pc:picChg>
        <pc:picChg chg="add del mod">
          <ac:chgData name="Chao Yang" userId="aec52d36-9eb8-49eb-89bf-85a2dab77d05" providerId="ADAL" clId="{FBCABFDF-CEC8-4666-BFAC-B3853664A982}" dt="2022-08-13T06:19:39.910" v="2065"/>
          <ac:picMkLst>
            <pc:docMk/>
            <pc:sldMk cId="1930651402" sldId="1940"/>
            <ac:picMk id="17" creationId="{495D9402-ADEB-8BC2-EC0C-D7858760B4C1}"/>
          </ac:picMkLst>
        </pc:picChg>
        <pc:picChg chg="add mod">
          <ac:chgData name="Chao Yang" userId="aec52d36-9eb8-49eb-89bf-85a2dab77d05" providerId="ADAL" clId="{FBCABFDF-CEC8-4666-BFAC-B3853664A982}" dt="2022-08-13T06:21:07.516" v="2074" actId="1076"/>
          <ac:picMkLst>
            <pc:docMk/>
            <pc:sldMk cId="1930651402" sldId="1940"/>
            <ac:picMk id="19" creationId="{750822B2-F091-613E-0BD5-D74C76C67D4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1"/>
            <a:ext cx="2982380" cy="464900"/>
          </a:xfrm>
          <a:prstGeom prst="rect">
            <a:avLst/>
          </a:prstGeom>
        </p:spPr>
        <p:txBody>
          <a:bodyPr vert="horz" lIns="91847" tIns="45921" rIns="91847" bIns="459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882" y="11"/>
            <a:ext cx="2982379" cy="464900"/>
          </a:xfrm>
          <a:prstGeom prst="rect">
            <a:avLst/>
          </a:prstGeom>
        </p:spPr>
        <p:txBody>
          <a:bodyPr vert="horz" lIns="91847" tIns="45921" rIns="91847" bIns="45921" rtlCol="0"/>
          <a:lstStyle>
            <a:lvl1pPr algn="r">
              <a:defRPr sz="1200"/>
            </a:lvl1pPr>
          </a:lstStyle>
          <a:p>
            <a:fld id="{B17554D1-967C-4C6D-9F2D-48B3C2720170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11"/>
            <a:ext cx="2982380" cy="464900"/>
          </a:xfrm>
          <a:prstGeom prst="rect">
            <a:avLst/>
          </a:prstGeom>
        </p:spPr>
        <p:txBody>
          <a:bodyPr vert="horz" lIns="91847" tIns="45921" rIns="91847" bIns="459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882" y="8829911"/>
            <a:ext cx="2982379" cy="464900"/>
          </a:xfrm>
          <a:prstGeom prst="rect">
            <a:avLst/>
          </a:prstGeom>
        </p:spPr>
        <p:txBody>
          <a:bodyPr vert="horz" lIns="91847" tIns="45921" rIns="91847" bIns="45921" rtlCol="0" anchor="b"/>
          <a:lstStyle>
            <a:lvl1pPr algn="r">
              <a:defRPr sz="1200"/>
            </a:lvl1pPr>
          </a:lstStyle>
          <a:p>
            <a:fld id="{AA47E720-93EF-483D-84A7-F39F5B8DB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4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1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353" y="11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962A90-C2A2-4CDF-8D04-DA2BD430AAAB}" type="datetimeFigureOut">
              <a:rPr lang="en-US"/>
              <a:pPr>
                <a:defRPr/>
              </a:pPr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488" y="698500"/>
            <a:ext cx="6192837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8" tIns="46311" rIns="92628" bIns="4631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503" y="4415791"/>
            <a:ext cx="5504827" cy="4183380"/>
          </a:xfrm>
          <a:prstGeom prst="rect">
            <a:avLst/>
          </a:prstGeom>
        </p:spPr>
        <p:txBody>
          <a:bodyPr vert="horz" lIns="92628" tIns="46311" rIns="92628" bIns="4631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94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353" y="8829994"/>
            <a:ext cx="2981912" cy="464820"/>
          </a:xfrm>
          <a:prstGeom prst="rect">
            <a:avLst/>
          </a:prstGeom>
        </p:spPr>
        <p:txBody>
          <a:bodyPr vert="horz" lIns="92628" tIns="46311" rIns="92628" bIns="463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76D4B8-3D7E-42E7-AF06-6D9133F7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2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We successfully used the DMD method to predict electron occupations from the solution of a real-time Boltzmann equation (computed by the PERTURBO software) within a small time-window. The top figure shows the DMD extrapolated trajectory of electron occupation at a particular k-point (k=17397) matches well with the numerical solution of the real-time Boltzmann equation computed by the PERTURBO software.  </a:t>
            </a:r>
            <a:r>
              <a:rPr lang="en-US" sz="180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bottom figure shows 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extrapolated electron occupations at all k-points at t=2x10</a:t>
            </a:r>
            <a:r>
              <a:rPr lang="en-US" sz="1800" baseline="30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match well with those obtained from the solution of the Boltzmann equation. Because the Boltzmann equation becomes progressively more costly to solve as t increases (due to the collision integral term), the DMD based approach is orders of magnitude more efficient.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76D4B8-3D7E-42E7-AF06-6D9133F7F0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1656819"/>
            <a:ext cx="9966960" cy="2076983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8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1" y="3869638"/>
            <a:ext cx="8767860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2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40" y="586505"/>
            <a:ext cx="5565639" cy="935227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710268" y="5257801"/>
            <a:ext cx="8767233" cy="1417319"/>
          </a:xfrm>
        </p:spPr>
        <p:txBody>
          <a:bodyPr anchor="ctr">
            <a:normAutofit/>
          </a:bodyPr>
          <a:lstStyle>
            <a:lvl1pPr marL="34290" indent="0" algn="ctr">
              <a:buNone/>
              <a:defRPr sz="1800" i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8812" y="1069850"/>
            <a:ext cx="5676937" cy="5065906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39"/>
            <a:ext cx="3779520" cy="330111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C3F3F8-FB97-4CA2-B020-4BFF49CE1262}"/>
              </a:ext>
            </a:extLst>
          </p:cNvPr>
          <p:cNvSpPr txBox="1">
            <a:spLocks/>
          </p:cNvSpPr>
          <p:nvPr/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062FA-AF45-4321-8D16-B5AE0921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9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3839" y="182879"/>
            <a:ext cx="11704320" cy="649224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3536" y="2788248"/>
            <a:ext cx="7624925" cy="12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83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1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29663-6CA7-4931-8F5D-849FE6A4C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2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1017332"/>
            <a:ext cx="11390071" cy="5221425"/>
          </a:xfrm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7846"/>
            <a:ext cx="12192000" cy="73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1017332"/>
            <a:ext cx="11390071" cy="5601833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36808" y="6619164"/>
            <a:ext cx="576296" cy="231440"/>
          </a:xfrm>
        </p:spPr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8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Small Header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27846"/>
            <a:ext cx="12192000" cy="7301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79" y="3"/>
            <a:ext cx="11787327" cy="5775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" y="7702"/>
            <a:ext cx="12192001" cy="6858063"/>
            <a:chOff x="0" y="7701"/>
            <a:chExt cx="9144001" cy="6858063"/>
          </a:xfrm>
        </p:grpSpPr>
        <p:sp>
          <p:nvSpPr>
            <p:cNvPr id="15" name="Right Triangle 14"/>
            <p:cNvSpPr/>
            <p:nvPr/>
          </p:nvSpPr>
          <p:spPr>
            <a:xfrm rot="10800000">
              <a:off x="8676725" y="5968741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6" name="Right Triangle 15"/>
            <p:cNvSpPr/>
            <p:nvPr/>
          </p:nvSpPr>
          <p:spPr>
            <a:xfrm rot="10800000">
              <a:off x="2825194" y="5776157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0" y="7701"/>
              <a:ext cx="9144001" cy="6665477"/>
              <a:chOff x="0" y="7701"/>
              <a:chExt cx="9144001" cy="6665477"/>
            </a:xfrm>
          </p:grpSpPr>
          <p:sp>
            <p:nvSpPr>
              <p:cNvPr id="18" name="Rectangle 17"/>
              <p:cNvSpPr/>
              <p:nvPr/>
            </p:nvSpPr>
            <p:spPr>
              <a:xfrm flipV="1">
                <a:off x="3292469" y="6096000"/>
                <a:ext cx="5851531" cy="57717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Right Triangle 18"/>
              <p:cNvSpPr/>
              <p:nvPr/>
            </p:nvSpPr>
            <p:spPr>
              <a:xfrm flipH="1">
                <a:off x="8676725" y="7701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ight Triangle 19"/>
              <p:cNvSpPr/>
              <p:nvPr/>
            </p:nvSpPr>
            <p:spPr>
              <a:xfrm flipH="1">
                <a:off x="1" y="902526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0" y="1787093"/>
                <a:ext cx="9144000" cy="444632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2" name="Rectangle 21"/>
              <p:cNvSpPr/>
              <p:nvPr/>
            </p:nvSpPr>
            <p:spPr>
              <a:xfrm>
                <a:off x="0" y="597965"/>
                <a:ext cx="9144001" cy="551073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</p:grpSp>
      </p:grpSp>
      <p:cxnSp>
        <p:nvCxnSpPr>
          <p:cNvPr id="25" name="Straight Connector 24"/>
          <p:cNvCxnSpPr/>
          <p:nvPr/>
        </p:nvCxnSpPr>
        <p:spPr>
          <a:xfrm flipH="1">
            <a:off x="1" y="593401"/>
            <a:ext cx="11780713" cy="0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1787949" y="2393"/>
            <a:ext cx="408044" cy="587485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436808" y="6619164"/>
            <a:ext cx="576296" cy="23144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00448BA-62AF-4340-AB5F-316C0E06117B}" type="slidenum">
              <a:rPr lang="en-US" smtClean="0">
                <a:solidFill>
                  <a:srgbClr val="0F3F66"/>
                </a:solidFill>
              </a:rPr>
              <a:pPr/>
              <a:t>‹#›</a:t>
            </a:fld>
            <a:endParaRPr lang="en-US" dirty="0">
              <a:solidFill>
                <a:srgbClr val="0F3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35" y="749296"/>
            <a:ext cx="11390071" cy="5869869"/>
          </a:xfr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9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306" y="1277471"/>
            <a:ext cx="5467574" cy="4803289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1277471"/>
            <a:ext cx="5592694" cy="4803289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6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716" y="1031624"/>
            <a:ext cx="546811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716" y="1808546"/>
            <a:ext cx="5468112" cy="4293738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031624"/>
            <a:ext cx="546811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1808864"/>
            <a:ext cx="5468112" cy="4293738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2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7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7795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753" y="1097280"/>
            <a:ext cx="5532851" cy="50252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779520" cy="328786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37B8B0-5783-417D-8EB4-D2892ACD842A}"/>
              </a:ext>
            </a:extLst>
          </p:cNvPr>
          <p:cNvSpPr txBox="1">
            <a:spLocks/>
          </p:cNvSpPr>
          <p:nvPr/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8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/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1" y="7702"/>
            <a:ext cx="12192001" cy="6858063"/>
            <a:chOff x="0" y="7701"/>
            <a:chExt cx="9144001" cy="6858063"/>
          </a:xfrm>
        </p:grpSpPr>
        <p:sp>
          <p:nvSpPr>
            <p:cNvPr id="20" name="Right Triangle 19"/>
            <p:cNvSpPr/>
            <p:nvPr/>
          </p:nvSpPr>
          <p:spPr>
            <a:xfrm rot="10800000">
              <a:off x="8676725" y="5968741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ight Triangle 18"/>
            <p:cNvSpPr/>
            <p:nvPr/>
          </p:nvSpPr>
          <p:spPr>
            <a:xfrm rot="10800000">
              <a:off x="2825194" y="5776157"/>
              <a:ext cx="467275" cy="89702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7701"/>
              <a:ext cx="9144001" cy="6858063"/>
              <a:chOff x="0" y="7701"/>
              <a:chExt cx="9144001" cy="6858063"/>
            </a:xfrm>
          </p:grpSpPr>
          <p:sp>
            <p:nvSpPr>
              <p:cNvPr id="13" name="Rectangle 12"/>
              <p:cNvSpPr/>
              <p:nvPr/>
            </p:nvSpPr>
            <p:spPr>
              <a:xfrm flipV="1">
                <a:off x="3292469" y="6096000"/>
                <a:ext cx="5851531" cy="57717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" name="Right Triangle 17"/>
              <p:cNvSpPr/>
              <p:nvPr/>
            </p:nvSpPr>
            <p:spPr>
              <a:xfrm flipH="1">
                <a:off x="8676725" y="7701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" name="Right Triangle 9"/>
              <p:cNvSpPr/>
              <p:nvPr/>
            </p:nvSpPr>
            <p:spPr>
              <a:xfrm flipH="1">
                <a:off x="1" y="902526"/>
                <a:ext cx="467275" cy="897023"/>
              </a:xfrm>
              <a:prstGeom prst="rt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0" y="1787093"/>
                <a:ext cx="9144000" cy="444632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7" name="Rectangle 6"/>
              <p:cNvSpPr/>
              <p:nvPr/>
            </p:nvSpPr>
            <p:spPr>
              <a:xfrm>
                <a:off x="467276" y="902527"/>
                <a:ext cx="8676725" cy="5193475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sp>
          <p:cxnSp>
            <p:nvCxnSpPr>
              <p:cNvPr id="32" name="Straight Connector 31"/>
              <p:cNvCxnSpPr>
                <a:cxnSpLocks/>
                <a:endCxn id="20" idx="0"/>
              </p:cNvCxnSpPr>
              <p:nvPr/>
            </p:nvCxnSpPr>
            <p:spPr>
              <a:xfrm>
                <a:off x="9034983" y="6670981"/>
                <a:ext cx="109017" cy="194783"/>
              </a:xfrm>
              <a:prstGeom prst="line">
                <a:avLst/>
              </a:prstGeom>
              <a:ln cap="rnd"/>
              <a:effectLst>
                <a:outerShdw blurRad="38100" dist="25400" dir="16200000" rotWithShape="0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cxnSpLocks/>
                <a:stCxn id="19" idx="0"/>
              </p:cNvCxnSpPr>
              <p:nvPr/>
            </p:nvCxnSpPr>
            <p:spPr>
              <a:xfrm flipH="1" flipV="1">
                <a:off x="3058832" y="6235098"/>
                <a:ext cx="233637" cy="438082"/>
              </a:xfrm>
              <a:prstGeom prst="line">
                <a:avLst/>
              </a:prstGeom>
              <a:ln cap="rnd"/>
              <a:effectLst>
                <a:outerShdw blurRad="38100" dist="25400" dir="16200000" rotWithShape="0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9" y="3"/>
            <a:ext cx="11787327" cy="902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035" y="1017332"/>
            <a:ext cx="11390071" cy="5078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6808" y="6308056"/>
            <a:ext cx="576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CA2777-A89F-4130-B308-73BB659559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25" y="6316801"/>
            <a:ext cx="2622792" cy="440596"/>
          </a:xfrm>
          <a:prstGeom prst="rect">
            <a:avLst/>
          </a:prstGeom>
        </p:spPr>
      </p:pic>
      <p:cxnSp>
        <p:nvCxnSpPr>
          <p:cNvPr id="21" name="Straight Connector 20"/>
          <p:cNvCxnSpPr>
            <a:cxnSpLocks/>
            <a:stCxn id="18" idx="4"/>
            <a:endCxn id="18" idx="0"/>
          </p:cNvCxnSpPr>
          <p:nvPr/>
        </p:nvCxnSpPr>
        <p:spPr>
          <a:xfrm flipV="1">
            <a:off x="11568968" y="7702"/>
            <a:ext cx="623033" cy="897023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  <a:stCxn id="19" idx="0"/>
          </p:cNvCxnSpPr>
          <p:nvPr/>
        </p:nvCxnSpPr>
        <p:spPr>
          <a:xfrm flipV="1">
            <a:off x="4389959" y="6673178"/>
            <a:ext cx="7662341" cy="2"/>
          </a:xfrm>
          <a:prstGeom prst="line">
            <a:avLst/>
          </a:prstGeom>
          <a:ln cap="rnd"/>
          <a:effectLst>
            <a:outerShdw blurRad="38100" dist="25400" dir="162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233414"/>
            <a:ext cx="4078443" cy="0"/>
          </a:xfrm>
          <a:prstGeom prst="line">
            <a:avLst/>
          </a:prstGeom>
          <a:ln cap="rnd"/>
          <a:effectLst>
            <a:outerShdw blurRad="38100" dist="25400" dir="16200000" rotWithShape="0">
              <a:srgbClr val="000000">
                <a:alpha val="2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endCxn id="10" idx="0"/>
          </p:cNvCxnSpPr>
          <p:nvPr/>
        </p:nvCxnSpPr>
        <p:spPr>
          <a:xfrm flipH="1">
            <a:off x="623035" y="902526"/>
            <a:ext cx="10945932" cy="0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endCxn id="10" idx="0"/>
          </p:cNvCxnSpPr>
          <p:nvPr/>
        </p:nvCxnSpPr>
        <p:spPr>
          <a:xfrm flipV="1">
            <a:off x="0" y="902527"/>
            <a:ext cx="623035" cy="897023"/>
          </a:xfrm>
          <a:prstGeom prst="line">
            <a:avLst/>
          </a:prstGeom>
          <a:ln cap="rnd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6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4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7013" indent="-173038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80000"/>
        <a:buFont typeface="Wingdings 3" panose="05040102010807070707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9913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2950" indent="-173038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14400" indent="-171450" algn="l" defTabSz="685800" rtl="0" eaLnBrk="1" latinLnBrk="0" hangingPunct="1">
        <a:lnSpc>
          <a:spcPct val="12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Wingdings 3" panose="05040102010807070707" pitchFamily="18" charset="2"/>
        <a:buChar char="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11C0-0B4E-4A9B-9978-226831B3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Analyze Generalized </a:t>
            </a:r>
            <a:r>
              <a:rPr lang="en-US" dirty="0" err="1"/>
              <a:t>Kadanoff-Baym</a:t>
            </a:r>
            <a:r>
              <a:rPr lang="en-US" dirty="0"/>
              <a:t> Ansatz</a:t>
            </a:r>
            <a:br>
              <a:rPr lang="en-US" dirty="0"/>
            </a:br>
            <a:r>
              <a:rPr lang="en-US" sz="1600" dirty="0"/>
              <a:t>Jia Yin, </a:t>
            </a:r>
            <a:r>
              <a:rPr lang="en-US" sz="1600" dirty="0" err="1"/>
              <a:t>Yuanran</a:t>
            </a:r>
            <a:r>
              <a:rPr lang="en-US" sz="1600" dirty="0"/>
              <a:t> Zhu, Chao Yang (LBNL) Cian Reeves and </a:t>
            </a:r>
            <a:r>
              <a:rPr lang="en-US" sz="1600" dirty="0" err="1"/>
              <a:t>Vojtech</a:t>
            </a:r>
            <a:r>
              <a:rPr lang="en-US" sz="1600" dirty="0"/>
              <a:t> </a:t>
            </a:r>
            <a:r>
              <a:rPr lang="en-US" sz="1600" dirty="0" err="1"/>
              <a:t>Vlcek</a:t>
            </a:r>
            <a:r>
              <a:rPr lang="en-US" sz="1600" dirty="0"/>
              <a:t> (UCSB)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A899E0-809B-46E5-9CA7-368D37C42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48BA-62AF-4340-AB5F-316C0E06117B}" type="slidenum">
              <a:rPr lang="en-US" smtClean="0">
                <a:solidFill>
                  <a:srgbClr val="0F3F66"/>
                </a:solidFill>
              </a:rPr>
              <a:pPr/>
              <a:t>1</a:t>
            </a:fld>
            <a:endParaRPr lang="en-US" dirty="0">
              <a:solidFill>
                <a:srgbClr val="0F3F66"/>
              </a:solidFill>
            </a:endParaRP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8E58DAE7-FAC5-48B9-861C-1B01EB5A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6" y="980027"/>
            <a:ext cx="7166118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Scientific Achievement</a:t>
            </a:r>
          </a:p>
          <a:p>
            <a:pPr marL="114300"/>
            <a:r>
              <a:rPr lang="en-US" dirty="0">
                <a:latin typeface="+mj-lt"/>
              </a:rPr>
              <a:t>We analyzed the accuracy of the Generalized </a:t>
            </a:r>
            <a:r>
              <a:rPr lang="en-US" dirty="0" err="1">
                <a:latin typeface="+mj-lt"/>
              </a:rPr>
              <a:t>Kadanoff-Baym</a:t>
            </a:r>
            <a:r>
              <a:rPr lang="en-US" dirty="0">
                <a:latin typeface="+mj-lt"/>
              </a:rPr>
              <a:t> Ansatz (GKBA) for approximating non-equilibrium Green’s function by performing one-time dynamics and identified the applicability and limitation of this approach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AB4DC-C268-4277-A54D-5E68D1711C3C}"/>
              </a:ext>
            </a:extLst>
          </p:cNvPr>
          <p:cNvSpPr txBox="1"/>
          <p:nvPr/>
        </p:nvSpPr>
        <p:spPr>
          <a:xfrm>
            <a:off x="4595293" y="3942526"/>
            <a:ext cx="6933273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0F6636"/>
                </a:solidFill>
                <a:latin typeface="+mj-lt"/>
                <a:ea typeface="Calibri" pitchFamily="34" charset="0"/>
                <a:cs typeface="Calibri"/>
              </a:rPr>
              <a:t>Research Details</a:t>
            </a:r>
          </a:p>
          <a:p>
            <a:pPr marL="511175" lvl="1" indent="-285750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GKBA approximation only require performing one-time evolution, therefore has a lower computational complexity with respect to time. </a:t>
            </a:r>
          </a:p>
          <a:p>
            <a:pPr marL="511175" lvl="1" indent="-285750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However, it is based on the assumption that a double time integral with both Green’s function and approximate self-energy in the integrand is small.</a:t>
            </a:r>
          </a:p>
          <a:p>
            <a:pPr marL="511175" lvl="1" indent="-285750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Our numerical experiments indicate that this integral is generally not small. Only under certain conditions, it is reasonable to drop these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E5A144-7E9E-487C-8E31-0FE4415AA73E}"/>
                  </a:ext>
                </a:extLst>
              </p:cNvPr>
              <p:cNvSpPr txBox="1"/>
              <p:nvPr/>
            </p:nvSpPr>
            <p:spPr>
              <a:xfrm>
                <a:off x="4642919" y="2516832"/>
                <a:ext cx="7158556" cy="1257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rgbClr val="0F6636"/>
                    </a:solidFill>
                    <a:latin typeface="+mj-lt"/>
                    <a:ea typeface="Calibri" pitchFamily="34" charset="0"/>
                    <a:cs typeface="Calibri"/>
                  </a:rPr>
                  <a:t>Significance and Impact</a:t>
                </a:r>
              </a:p>
              <a:p>
                <a:pPr marL="114300"/>
                <a:r>
                  <a:rPr lang="en-US" altLang="ja-JP" dirty="0">
                    <a:solidFill>
                      <a:srgbClr val="000000"/>
                    </a:solidFill>
                    <a:latin typeface="+mj-lt"/>
                    <a:cs typeface="Calibri"/>
                  </a:rPr>
                  <a:t>This analysis will allow us to apply GKBA for problems in which such an approximation is valid to reduce the computational complexity to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𝑂</m:t>
                    </m:r>
                    <m:r>
                      <a:rPr lang="en-US" altLang="ja-JP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(</m:t>
                    </m:r>
                    <m:sSubSup>
                      <m:sSubSupPr>
                        <m:ctrlPr>
                          <a:rPr lang="en-US" altLang="ja-JP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𝑁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2</m:t>
                        </m:r>
                      </m:sup>
                    </m:sSubSup>
                    <m:r>
                      <a:rPr lang="en-US" altLang="ja-JP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)</m:t>
                    </m:r>
                  </m:oMath>
                </a14:m>
                <a:r>
                  <a:rPr lang="en-US" altLang="ja-JP" dirty="0">
                    <a:solidFill>
                      <a:srgbClr val="000000"/>
                    </a:solidFill>
                    <a:latin typeface="+mj-lt"/>
                    <a:cs typeface="Calibri"/>
                  </a:rPr>
                  <a:t> from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𝑂</m:t>
                    </m:r>
                    <m:r>
                      <a:rPr lang="en-US" altLang="ja-JP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(</m:t>
                    </m:r>
                    <m:sSubSup>
                      <m:sSubSupPr>
                        <m:ctrlPr>
                          <a:rPr lang="en-US" altLang="ja-JP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sSubSupPr>
                      <m:e>
                        <m:r>
                          <a:rPr lang="en-US" altLang="ja-JP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𝑁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𝑡</m:t>
                        </m:r>
                      </m:sub>
                      <m:sup>
                        <m:r>
                          <a:rPr lang="en-US" altLang="ja-JP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  <m:t>3</m:t>
                        </m:r>
                      </m:sup>
                    </m:sSubSup>
                    <m:r>
                      <a:rPr lang="en-US" altLang="ja-JP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Calibri"/>
                      </a:rPr>
                      <m:t>)</m:t>
                    </m:r>
                  </m:oMath>
                </a14:m>
                <a:r>
                  <a:rPr lang="en-US" altLang="ja-JP" dirty="0">
                    <a:solidFill>
                      <a:srgbClr val="000000"/>
                    </a:solidFill>
                    <a:cs typeface="Calibri"/>
                  </a:rPr>
                  <a:t> </a:t>
                </a:r>
                <a:endParaRPr lang="en-US" altLang="ja-JP" dirty="0">
                  <a:solidFill>
                    <a:srgbClr val="000000"/>
                  </a:solidFill>
                  <a:latin typeface="+mj-lt"/>
                  <a:cs typeface="Calibri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9E5A144-7E9E-487C-8E31-0FE4415AA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919" y="2516832"/>
                <a:ext cx="7158556" cy="1257395"/>
              </a:xfrm>
              <a:prstGeom prst="rect">
                <a:avLst/>
              </a:prstGeom>
              <a:blipFill>
                <a:blip r:embed="rId4"/>
                <a:stretch>
                  <a:fillRect l="-937" t="-2913" b="-4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 descr="LBL.jpg">
            <a:extLst>
              <a:ext uri="{FF2B5EF4-FFF2-40B4-BE49-F238E27FC236}">
                <a16:creationId xmlns:a16="http://schemas.microsoft.com/office/drawing/2014/main" id="{5C8E5C10-B791-AF4A-35B0-6ECE44D9488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743" y="5943600"/>
            <a:ext cx="1320257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3C9C114-7455-DA4E-A3E2-EBD7C532F633}"/>
              </a:ext>
            </a:extLst>
          </p:cNvPr>
          <p:cNvSpPr txBox="1"/>
          <p:nvPr/>
        </p:nvSpPr>
        <p:spPr>
          <a:xfrm>
            <a:off x="464344" y="5135791"/>
            <a:ext cx="42410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real part of the lesser Green’s function is significantly different from the GKBA approximation for a Hubbard dimer driven by an instantaneous pulse with a modest intensity</a:t>
            </a:r>
            <a:endParaRPr lang="en-US" sz="1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442DC8-C9CF-7435-471D-7135A04674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177" y="1228725"/>
            <a:ext cx="3818948" cy="3429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50822B2-F091-613E-0BD5-D74C76C67D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8933" y="6347347"/>
            <a:ext cx="1667667" cy="5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51402"/>
      </p:ext>
    </p:extLst>
  </p:cSld>
  <p:clrMapOvr>
    <a:masterClrMapping/>
  </p:clrMapOvr>
</p:sld>
</file>

<file path=ppt/theme/theme1.xml><?xml version="1.0" encoding="utf-8"?>
<a:theme xmlns:a="http://schemas.openxmlformats.org/drawingml/2006/main" name="DOE SC Theme - Green v13 (16x9)">
  <a:themeElements>
    <a:clrScheme name="DOE SC Colors">
      <a:dk1>
        <a:sysClr val="windowText" lastClr="000000"/>
      </a:dk1>
      <a:lt1>
        <a:sysClr val="window" lastClr="FFFFFF"/>
      </a:lt1>
      <a:dk2>
        <a:srgbClr val="0F3F66"/>
      </a:dk2>
      <a:lt2>
        <a:srgbClr val="EEECE1"/>
      </a:lt2>
      <a:accent1>
        <a:srgbClr val="0F6636"/>
      </a:accent1>
      <a:accent2>
        <a:srgbClr val="F3C727"/>
      </a:accent2>
      <a:accent3>
        <a:srgbClr val="4F81BD"/>
      </a:accent3>
      <a:accent4>
        <a:srgbClr val="C0504D"/>
      </a:accent4>
      <a:accent5>
        <a:srgbClr val="9BBB59"/>
      </a:accent5>
      <a:accent6>
        <a:srgbClr val="8064A2"/>
      </a:accent6>
      <a:hlink>
        <a:srgbClr val="0000FF"/>
      </a:hlink>
      <a:folHlink>
        <a:srgbClr val="80008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E SC Theme - Green v13 (16x9)" id="{E04E78B8-D2A2-4C96-9874-3B47B781C56C}" vid="{E444A822-5044-46D6-8A64-7A315606C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10916</TotalTime>
  <Words>320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 Math</vt:lpstr>
      <vt:lpstr>Corbel</vt:lpstr>
      <vt:lpstr>Times New Roman</vt:lpstr>
      <vt:lpstr>Verdana</vt:lpstr>
      <vt:lpstr>Wingdings 3</vt:lpstr>
      <vt:lpstr>DOE SC Theme - Green v13 (16x9)</vt:lpstr>
      <vt:lpstr>Analyze Generalized Kadanoff-Baym Ansatz Jia Yin, Yuanran Zhu, Chao Yang (LBNL) Cian Reeves and Vojtech Vlcek (UCSB)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Science Update</dc:title>
  <dc:creator>Kung, Harriet</dc:creator>
  <cp:lastModifiedBy>Chao Yang</cp:lastModifiedBy>
  <cp:revision>449</cp:revision>
  <cp:lastPrinted>2021-03-18T13:29:33Z</cp:lastPrinted>
  <dcterms:created xsi:type="dcterms:W3CDTF">2020-04-15T21:20:35Z</dcterms:created>
  <dcterms:modified xsi:type="dcterms:W3CDTF">2022-08-13T06:21:13Z</dcterms:modified>
</cp:coreProperties>
</file>